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97" r:id="rId6"/>
    <p:sldId id="298" r:id="rId7"/>
    <p:sldId id="277" r:id="rId8"/>
    <p:sldId id="288" r:id="rId9"/>
    <p:sldId id="278" r:id="rId10"/>
    <p:sldId id="294" r:id="rId11"/>
    <p:sldId id="266" r:id="rId12"/>
    <p:sldId id="284" r:id="rId13"/>
    <p:sldId id="285" r:id="rId14"/>
    <p:sldId id="280" r:id="rId15"/>
    <p:sldId id="282" r:id="rId16"/>
    <p:sldId id="283" r:id="rId17"/>
    <p:sldId id="296" r:id="rId18"/>
    <p:sldId id="286" r:id="rId19"/>
    <p:sldId id="293" r:id="rId20"/>
    <p:sldId id="290" r:id="rId21"/>
    <p:sldId id="300" r:id="rId22"/>
    <p:sldId id="301" r:id="rId23"/>
    <p:sldId id="302" r:id="rId24"/>
    <p:sldId id="291" r:id="rId25"/>
    <p:sldId id="273" r:id="rId26"/>
    <p:sldId id="292" r:id="rId27"/>
  </p:sldIdLst>
  <p:sldSz cx="12192000" cy="6858000"/>
  <p:notesSz cx="6858000" cy="9144000"/>
  <p:embeddedFontLst>
    <p:embeddedFont>
      <p:font typeface="Century Schoolbook" panose="02040604050505020304" pitchFamily="18" charset="0"/>
      <p:regular r:id="rId29"/>
      <p:bold r:id="rId30"/>
      <p:italic r:id="rId31"/>
      <p:boldItalic r:id="rId32"/>
    </p:embeddedFont>
    <p:embeddedFont>
      <p:font typeface="나눔스퀘어 ExtraBold" panose="020B0600000101010101" pitchFamily="50" charset="-127"/>
      <p:bold r:id="rId33"/>
    </p:embeddedFont>
    <p:embeddedFont>
      <p:font typeface="배달의민족 도현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4B"/>
    <a:srgbClr val="C00000"/>
    <a:srgbClr val="680000"/>
    <a:srgbClr val="FFFDCD"/>
    <a:srgbClr val="9E0000"/>
    <a:srgbClr val="820000"/>
    <a:srgbClr val="920000"/>
    <a:srgbClr val="5C0000"/>
    <a:srgbClr val="5D616B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6" autoAdjust="0"/>
    <p:restoredTop sz="83498" autoAdjust="0"/>
  </p:normalViewPr>
  <p:slideViewPr>
    <p:cSldViewPr snapToGrid="0">
      <p:cViewPr varScale="1">
        <p:scale>
          <a:sx n="73" d="100"/>
          <a:sy n="73" d="100"/>
        </p:scale>
        <p:origin x="23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70916-57CB-49B7-B2CF-C44E8625E29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824E1-8785-4B57-84F7-200BB3FFC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9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7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서로서로학하서로의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발표를 맡은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박재림입니다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완성은 얼굴 프로젝트 발표를 시작하겠습니다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1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이상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앞에 서서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 저번에 먹었던 거 뭐였지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,“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 오늘은 뭐 먹지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생각하지 않으셔도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69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 저희의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차별점은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메뉴 추천 서비스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이기 때문입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이전에 먹었던 메뉴 혹은 고객이 방문한 시간대의 인기 메뉴 등을 제공하고 더 많은 추천 서비스를 기획하고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이전과 차별화된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즐길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50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기능들을 이용하여 구현한 프로젝트 흐름을 보여드리겠습니다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고객이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키완얼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웹사이트에서 회원의 얼굴 촬영과 함께 회원가입을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매장에 방문하게 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회원은 매장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입구의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카메라에서 얼굴을 촬영하고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비회원은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체크인을 진행하게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고객의 아이디를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전달하게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고객의 아이디를 가지고 따라다니며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앞에 도착하게 되면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키오스크에게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신호를 보냅니다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신호를 받은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즉시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고객으로 자동 로그인하며 맞춤형 서비스를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96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시연영상을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키완얼을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소개해드리겠습니다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74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저희가 이용한 핵심 기술을 설명 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02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얼굴 검출입니다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Dlib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실시간 이미지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프로세싱이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가능한 라이브러리이며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고객의 얼굴에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68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찍어 좌표를 도출하는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Dlib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보다 정확하게 얼굴을 검출하였습니다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23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번째는 얼굴 인식입니다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알고리즘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중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 classifier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학습된 모델은 이 얼굴은 누구인지를 인식하게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0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객체탐지입니다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탐지를 위해 실시간 처리에 특화된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사용하였고 다음과 같이 매장 내 사람을 포착할 수 있는 기술을 구현하였습니다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회원가입 된 고객이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앞에 도착할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CCTV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고객의 아이디를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전달하여 자동으로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있게 해주었습니다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18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키완얼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서비스의 기대효과는 다음과 같습니다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00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얼굴인식을 통한 출입 통제는 무인 점포로의 손쉬운 변화와 그 관제 시스템에 이득을 가져다 줄 것이라고 생각합니다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고객은 방문부터 결제까지 핸드폰과 지갑없이 얼굴만으로 모든 매장 이용이 가능하게 될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9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개요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차별점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시연영상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핵심 기술 그리고 기대효과 순으로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91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하나의 음식점이 아닌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CJ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푸드빌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롯데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계열사 단위로 서비스가 확장될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다양해진 데이터를 토대로 퀄리티 높은 추천이 가능해질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63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16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아키텍처는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16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젯슨에서는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얼굴인식한</a:t>
            </a:r>
            <a:r>
              <a:rPr lang="ko-KR" altLang="en-US" dirty="0" smtClean="0"/>
              <a:t> 아이디를 받아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저장한 후</a:t>
            </a:r>
            <a:r>
              <a:rPr lang="en-US" altLang="ko-KR" dirty="0" smtClean="0"/>
              <a:t>, </a:t>
            </a:r>
            <a:r>
              <a:rPr lang="ko-KR" altLang="en-US" baseline="0" dirty="0" smtClean="0"/>
              <a:t> 자바에서 </a:t>
            </a:r>
            <a:r>
              <a:rPr lang="ko-KR" altLang="en-US" baseline="0" dirty="0" err="1" smtClean="0"/>
              <a:t>파이썬을</a:t>
            </a:r>
            <a:r>
              <a:rPr lang="ko-KR" altLang="en-US" baseline="0" dirty="0" smtClean="0"/>
              <a:t> 호출하여 </a:t>
            </a:r>
            <a:r>
              <a:rPr lang="en-US" altLang="ko-KR" baseline="0" dirty="0" smtClean="0"/>
              <a:t>YOLO </a:t>
            </a:r>
            <a:r>
              <a:rPr lang="ko-KR" altLang="en-US" baseline="0" dirty="0" smtClean="0"/>
              <a:t>모델을 활용한 </a:t>
            </a:r>
            <a:r>
              <a:rPr lang="en-US" altLang="ko-KR" baseline="0" dirty="0" smtClean="0"/>
              <a:t>Object Tracking</a:t>
            </a:r>
            <a:r>
              <a:rPr lang="ko-KR" altLang="en-US" baseline="0" dirty="0" smtClean="0"/>
              <a:t>을 진행합니다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후</a:t>
            </a:r>
            <a:r>
              <a:rPr lang="en-US" altLang="ko-KR" baseline="0" dirty="0" smtClean="0"/>
              <a:t>, Tracking</a:t>
            </a:r>
            <a:r>
              <a:rPr lang="ko-KR" altLang="en-US" baseline="0" dirty="0" smtClean="0"/>
              <a:t>된 고객이 </a:t>
            </a:r>
            <a:r>
              <a:rPr lang="ko-KR" altLang="en-US" baseline="0" dirty="0" err="1" smtClean="0"/>
              <a:t>키오스크</a:t>
            </a:r>
            <a:r>
              <a:rPr lang="ko-KR" altLang="en-US" baseline="0" dirty="0" smtClean="0"/>
              <a:t> 앞에 도착할 경우 </a:t>
            </a:r>
            <a:r>
              <a:rPr lang="ko-KR" altLang="en-US" baseline="0" dirty="0" err="1" smtClean="0"/>
              <a:t>웹서버에</a:t>
            </a:r>
            <a:r>
              <a:rPr lang="ko-KR" altLang="en-US" baseline="0" dirty="0" smtClean="0"/>
              <a:t> 아이디를 전달하여 </a:t>
            </a:r>
            <a:r>
              <a:rPr lang="ko-KR" altLang="en-US" baseline="0" dirty="0" err="1" smtClean="0"/>
              <a:t>키오스크를</a:t>
            </a:r>
            <a:r>
              <a:rPr lang="ko-KR" altLang="en-US" baseline="0" dirty="0" smtClean="0"/>
              <a:t> 사용하도록 구현하였습니다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292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 </a:t>
            </a:r>
            <a:r>
              <a:rPr lang="en-US" altLang="ko-KR" dirty="0" smtClean="0"/>
              <a:t>7</a:t>
            </a:r>
            <a:r>
              <a:rPr lang="ko-KR" altLang="en-US" dirty="0" smtClean="0"/>
              <a:t>팀 서로서로 </a:t>
            </a:r>
            <a:r>
              <a:rPr lang="ko-KR" altLang="en-US" dirty="0" err="1" smtClean="0"/>
              <a:t>학하서로의</a:t>
            </a:r>
            <a:r>
              <a:rPr lang="ko-KR" altLang="en-US" dirty="0" smtClean="0"/>
              <a:t> 팀원은 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팀장 </a:t>
            </a:r>
            <a:r>
              <a:rPr lang="ko-KR" altLang="en-US" dirty="0" err="1" smtClean="0"/>
              <a:t>박재림은</a:t>
            </a:r>
            <a:r>
              <a:rPr lang="ko-KR" altLang="en-US" dirty="0" smtClean="0"/>
              <a:t> 얼굴인식을 진행하였고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팀원 </a:t>
            </a:r>
            <a:r>
              <a:rPr lang="ko-KR" altLang="en-US" dirty="0" err="1" smtClean="0"/>
              <a:t>김성웅은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객체탐지를</a:t>
            </a:r>
            <a:r>
              <a:rPr lang="ko-KR" altLang="en-US" dirty="0" smtClean="0"/>
              <a:t> 구현하였습니다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이진용 팀원은 </a:t>
            </a:r>
            <a:r>
              <a:rPr lang="ko-KR" altLang="en-US" baseline="0" dirty="0" err="1" smtClean="0"/>
              <a:t>서버관리와</a:t>
            </a:r>
            <a:r>
              <a:rPr lang="ko-KR" altLang="en-US" baseline="0" dirty="0" smtClean="0"/>
              <a:t> 전체적인 디버깅을 총괄하였습니다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박수철 팀원은 서버와 </a:t>
            </a:r>
            <a:r>
              <a:rPr lang="ko-KR" altLang="en-US" dirty="0" err="1" smtClean="0"/>
              <a:t>키오스크</a:t>
            </a:r>
            <a:r>
              <a:rPr lang="ko-KR" altLang="en-US" dirty="0" smtClean="0"/>
              <a:t> 구현을 맡았습니다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마지막으로 이동현 팀원은 카카오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구현 및 회원관리 부분을 맡아 개발을 진행하였습니다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2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31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받아용</a:t>
            </a:r>
            <a:r>
              <a:rPr lang="en-US" altLang="ko-KR" baseline="0" dirty="0" smtClean="0"/>
              <a:t>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9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개요입니다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63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한 줄로 소개하자면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얼굴인식을 활용한 스마트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78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기획배경에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말씀드리도록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영화관의 마스크 착용 인식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기업의 얼굴인식 출입 시스템 등 얼굴인식을 활용한 자동화가 빠르게 발전하고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배달로봇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딜리드라이브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무인 로봇 카페 등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언택트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기기들 또한 트렌드에 맞추어 스마트하게 발전하고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45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언택트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기기이자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지불수단인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도입 이후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고객에게 똑같은 서비스를 제공하고 있으며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개인화 시대에 맞지 않는 모습을 보이고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03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이러한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차별점을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고객에게 개선된 편리함을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0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매장에 들어오면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코드나 수기 명부를 작성하려 핸드폰을 꺼내거나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펜을 들어 글씨를 쓰는 것이 번거로웠던 적 있으셨죠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3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키완얼의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첫번째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차별점은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얼굴인식입니다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번거로운 명부 작성 대신 서비스 회원가입 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등록한 얼굴 하나만을 이용하여 자동으로 명부를 작성해 주는 서비스를 기획하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개인정보 유출을 방지하고 고객에게 보다 편안한 매장 이용을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824E1-8785-4B57-84F7-200BB3FFCF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8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90BD5-36A3-4075-8658-08ED4C1DF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95563B-F9FA-47E9-8009-E4A123871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170D1-BBF7-4555-9771-38EEEA63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BCD0C-5304-4AA9-B8A8-871F923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5005A-1DAA-46DF-A499-CF573294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81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0A652-3B87-45A7-BE4E-9170E9E1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47BE73-361D-4077-A5A1-E4140AEC1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C03BC-E0E3-4CEA-894C-3B09B367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1EE0-9A95-471E-8E23-E17F9AD0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9304F-6209-4FF7-915B-6E351ECD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7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E4F581-F3BC-4708-9D3A-EA8C292F0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C56B3D-37F1-4E08-8FF2-D612A7ED7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15163-C532-4DDA-A877-290BE591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F7651-0528-4017-BD49-65E095FA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CE7FF-432C-4B85-8552-B9D6129A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5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CDFCD-EA2D-48B5-8FBC-AC1F0A52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26E61-1A84-4B11-892D-F0FD7B3A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F9212-8F5A-41AE-A823-AB71AE97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DBD57-5F42-4DEE-B5F8-63E0BE2A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4CA03-4FB8-4597-97F7-1C07089A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7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BFF6F-2867-489A-88C4-6B0E7885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44B973-5EE4-4DB8-AA8E-7B2A94DA2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63F32C-DF18-408A-BBDE-85A3B5E2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7FBA4-5CBE-4283-840E-B077E984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AF8DA0-AECD-41C4-85A8-FD6DB9EC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6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EC216-7D49-46F4-A42B-28F58A39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6C34E-0EDE-4665-8C82-2245FB2A5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F9D6C-7CF9-4903-AE56-3A6ECEEE0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AD8DAE-880E-4892-8A34-BD266ECB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9C274-B210-43CD-B6BF-94D12BB8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B0C3CA-07FD-44EC-A363-D760BDB7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38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FDE8-F521-4935-9D19-70057135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24E3CD-6BC5-4AD8-A78E-07E44E9DD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05BD18-D785-4CD1-8EAC-185E86B40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E7D1F1-FF6A-495D-8A16-3F6DA8534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932A6A-6BE7-44B1-BCFA-56392A483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BE9A17-EFBF-4E04-8137-FA9E7134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429048-8B55-4775-995F-BAD57A9C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DEA04E-F1B3-4112-A8AD-0463E83D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0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00744-DE5E-4B0E-B225-DCD1E1B2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A7599C-DFE8-4E7D-A79E-6F77A92B2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EEA224-B634-47B2-952D-B7AC7857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D678E7-0028-422C-99D1-E494ACBE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7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5EF561-5EFA-4B8F-AE38-540E181E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B10949-C11A-4200-9372-FF710D12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B29C8C-8146-4554-ABAE-C1BF22EE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1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DD9DA-941C-424F-9158-55445F25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FEB36-E01C-4FEA-AAC9-598AB728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BB35E0-152A-4540-B669-C6C1899D9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ACD8D-FE05-4B58-9955-1B1641EB9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959D7-A868-4492-BE92-42EA7698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79280C-9EC6-4B5A-AAB0-8E20FD33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29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ED4FB-BB9E-421E-BA95-47D3F976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DB2EC7-727D-4577-A7E7-8A27621D8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53B116-05FC-47FD-A433-F33E028B3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10BB5C-BFDB-4897-95B9-E0A305DC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FEECC-9321-4103-9E7A-CAFD0779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7225A9-6313-4289-A129-FF6073F1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C03316-B7E2-47DA-A27F-7810384A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EE1225-0953-4A3A-99F2-F9591AE2D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F4FB8-5050-44EF-B033-DCB94FA43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DA2A0-2F24-4FF0-8884-F05C8BD07811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27ADE-5CF6-48A5-955C-47A7C8C09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15587-7DE0-4251-9944-82B4B6712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42A29-8F6A-4B55-BB2A-EF0EBB7B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9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0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10.svg"/><Relationship Id="rId9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18" Type="http://schemas.openxmlformats.org/officeDocument/2006/relationships/image" Target="../media/image45.png"/><Relationship Id="rId3" Type="http://schemas.openxmlformats.org/officeDocument/2006/relationships/image" Target="../media/image50.png"/><Relationship Id="rId21" Type="http://schemas.openxmlformats.org/officeDocument/2006/relationships/image" Target="../media/image64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openxmlformats.org/officeDocument/2006/relationships/image" Target="../media/image33.png"/><Relationship Id="rId14" Type="http://schemas.openxmlformats.org/officeDocument/2006/relationships/image" Target="../media/image59.png"/><Relationship Id="rId2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1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46.png"/><Relationship Id="rId5" Type="http://schemas.openxmlformats.org/officeDocument/2006/relationships/image" Target="../media/image66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6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71.png"/><Relationship Id="rId5" Type="http://schemas.openxmlformats.org/officeDocument/2006/relationships/image" Target="../media/image27.png"/><Relationship Id="rId10" Type="http://schemas.openxmlformats.org/officeDocument/2006/relationships/image" Target="../media/image70.png"/><Relationship Id="rId4" Type="http://schemas.openxmlformats.org/officeDocument/2006/relationships/image" Target="../media/image10.sv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DFEB9661-4A36-4784-B7F3-E7F7D73E8B50}"/>
              </a:ext>
            </a:extLst>
          </p:cNvPr>
          <p:cNvSpPr/>
          <p:nvPr/>
        </p:nvSpPr>
        <p:spPr>
          <a:xfrm>
            <a:off x="9499481" y="3851473"/>
            <a:ext cx="293914" cy="29391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8DBA123-2CEF-4C90-8B79-DD58CAD012D5}"/>
              </a:ext>
            </a:extLst>
          </p:cNvPr>
          <p:cNvSpPr/>
          <p:nvPr/>
        </p:nvSpPr>
        <p:spPr>
          <a:xfrm>
            <a:off x="10155873" y="3023512"/>
            <a:ext cx="293914" cy="2939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BBFB9-1C96-45F3-85FA-3D532EE58889}"/>
              </a:ext>
            </a:extLst>
          </p:cNvPr>
          <p:cNvSpPr txBox="1"/>
          <p:nvPr/>
        </p:nvSpPr>
        <p:spPr>
          <a:xfrm>
            <a:off x="1631476" y="2240137"/>
            <a:ext cx="8908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 smtClean="0">
                <a:solidFill>
                  <a:schemeClr val="bg1"/>
                </a:solidFill>
                <a:ea typeface="Black Han Sans" pitchFamily="2" charset="-127"/>
              </a:rPr>
              <a:t>키오스크의</a:t>
            </a:r>
            <a:r>
              <a:rPr lang="ko-KR" altLang="en-US" sz="6600" dirty="0" smtClean="0">
                <a:solidFill>
                  <a:schemeClr val="bg1"/>
                </a:solidFill>
                <a:ea typeface="Black Han Sans" pitchFamily="2" charset="-127"/>
              </a:rPr>
              <a:t> 완성은 얼굴</a:t>
            </a:r>
            <a:endParaRPr lang="ko-KR" altLang="en-US" sz="6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8AA3E-C007-4351-8908-41B5313A5DFF}"/>
              </a:ext>
            </a:extLst>
          </p:cNvPr>
          <p:cNvSpPr txBox="1"/>
          <p:nvPr/>
        </p:nvSpPr>
        <p:spPr>
          <a:xfrm>
            <a:off x="2748769" y="3317426"/>
            <a:ext cx="7055136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5400" dirty="0" smtClean="0">
                <a:solidFill>
                  <a:srgbClr val="52575D"/>
                </a:solidFill>
                <a:ea typeface="Black Han Sans"/>
              </a:rPr>
              <a:t>팀 </a:t>
            </a:r>
            <a:r>
              <a:rPr lang="en-US" altLang="ko-KR" sz="5400" dirty="0" smtClean="0">
                <a:solidFill>
                  <a:srgbClr val="52575D"/>
                </a:solidFill>
                <a:ea typeface="Black Han Sans"/>
              </a:rPr>
              <a:t>: </a:t>
            </a:r>
            <a:r>
              <a:rPr lang="ko-KR" altLang="en-US" sz="5400" dirty="0" smtClean="0">
                <a:solidFill>
                  <a:srgbClr val="52575D"/>
                </a:solidFill>
                <a:ea typeface="Black Han Sans"/>
              </a:rPr>
              <a:t>서로서로 </a:t>
            </a:r>
            <a:r>
              <a:rPr lang="ko-KR" altLang="en-US" sz="5400" dirty="0" err="1" smtClean="0">
                <a:solidFill>
                  <a:srgbClr val="52575D"/>
                </a:solidFill>
                <a:ea typeface="Black Han Sans"/>
              </a:rPr>
              <a:t>학하서로</a:t>
            </a:r>
            <a:endParaRPr lang="ko-KR" altLang="en-US" sz="5400" dirty="0">
              <a:solidFill>
                <a:srgbClr val="52575D"/>
              </a:solidFill>
              <a:ea typeface="Black Han San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62688" y="3373133"/>
            <a:ext cx="5421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rgbClr val="52575D"/>
                </a:solidFill>
                <a:ea typeface="Black Han Sans"/>
              </a:rPr>
              <a:t>7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3813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6262" y="2616874"/>
            <a:ext cx="3322745" cy="33227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91" y="2032333"/>
            <a:ext cx="4167737" cy="4167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79" y="3259828"/>
            <a:ext cx="1712748" cy="17127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112" y="593863"/>
            <a:ext cx="3322745" cy="33227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15" y="1056455"/>
            <a:ext cx="1879616" cy="18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257C3D-AA89-4DA5-B02F-E3F0601909EF}"/>
              </a:ext>
            </a:extLst>
          </p:cNvPr>
          <p:cNvGrpSpPr/>
          <p:nvPr/>
        </p:nvGrpSpPr>
        <p:grpSpPr>
          <a:xfrm>
            <a:off x="1197740" y="1660619"/>
            <a:ext cx="3164121" cy="4620554"/>
            <a:chOff x="3251610" y="806930"/>
            <a:chExt cx="2667000" cy="389461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B5ED358-636D-456B-986F-943DF13128E6}"/>
                </a:ext>
              </a:extLst>
            </p:cNvPr>
            <p:cNvSpPr/>
            <p:nvPr/>
          </p:nvSpPr>
          <p:spPr>
            <a:xfrm>
              <a:off x="3251610" y="806930"/>
              <a:ext cx="2667000" cy="3894610"/>
            </a:xfrm>
            <a:prstGeom prst="roundRect">
              <a:avLst>
                <a:gd name="adj" fmla="val 923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518A4C-1DFA-49D4-A3F7-557EBF6BFBE4}"/>
                </a:ext>
              </a:extLst>
            </p:cNvPr>
            <p:cNvSpPr/>
            <p:nvPr/>
          </p:nvSpPr>
          <p:spPr>
            <a:xfrm>
              <a:off x="3338855" y="1165860"/>
              <a:ext cx="2505472" cy="3174982"/>
            </a:xfrm>
            <a:prstGeom prst="roundRect">
              <a:avLst>
                <a:gd name="adj" fmla="val 117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EC9A2BF-D641-423F-8DDE-CA0C68CD8FCF}"/>
                </a:ext>
              </a:extLst>
            </p:cNvPr>
            <p:cNvSpPr/>
            <p:nvPr/>
          </p:nvSpPr>
          <p:spPr>
            <a:xfrm>
              <a:off x="4493670" y="4427220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C82BC09-BC09-4779-9AF4-083CE96E1BB7}"/>
                </a:ext>
              </a:extLst>
            </p:cNvPr>
            <p:cNvSpPr/>
            <p:nvPr/>
          </p:nvSpPr>
          <p:spPr>
            <a:xfrm>
              <a:off x="4617720" y="99822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8B3512F-C853-4B0A-85B8-3823913E6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26" b="14369"/>
          <a:stretch/>
        </p:blipFill>
        <p:spPr>
          <a:xfrm>
            <a:off x="1484672" y="2242259"/>
            <a:ext cx="2606972" cy="340536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526EE3D-C04D-43BD-8570-D1BFBB1F6875}"/>
              </a:ext>
            </a:extLst>
          </p:cNvPr>
          <p:cNvCxnSpPr>
            <a:cxnSpLocks/>
          </p:cNvCxnSpPr>
          <p:nvPr/>
        </p:nvCxnSpPr>
        <p:spPr>
          <a:xfrm>
            <a:off x="5067467" y="2420335"/>
            <a:ext cx="6074229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3BDEEF-5555-48BB-95B3-CF5E74B2F3C0}"/>
              </a:ext>
            </a:extLst>
          </p:cNvPr>
          <p:cNvCxnSpPr>
            <a:cxnSpLocks/>
          </p:cNvCxnSpPr>
          <p:nvPr/>
        </p:nvCxnSpPr>
        <p:spPr>
          <a:xfrm>
            <a:off x="5067467" y="6236848"/>
            <a:ext cx="6074229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688B3A-C79B-4795-BD05-43D4FD8F3D7B}"/>
              </a:ext>
            </a:extLst>
          </p:cNvPr>
          <p:cNvSpPr txBox="1"/>
          <p:nvPr/>
        </p:nvSpPr>
        <p:spPr>
          <a:xfrm>
            <a:off x="5067467" y="1578030"/>
            <a:ext cx="449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서비스의 세분화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859F6A-C466-44A8-B502-2507444E22EC}"/>
              </a:ext>
            </a:extLst>
          </p:cNvPr>
          <p:cNvSpPr txBox="1"/>
          <p:nvPr/>
        </p:nvSpPr>
        <p:spPr>
          <a:xfrm>
            <a:off x="6303595" y="3840229"/>
            <a:ext cx="3601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Black Han Sans"/>
              </a:rPr>
              <a:t>개인화된 추천 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1132040" y="598288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02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B1397-CDE0-4D00-A68C-BFEE0EC34214}"/>
              </a:ext>
            </a:extLst>
          </p:cNvPr>
          <p:cNvSpPr txBox="1"/>
          <p:nvPr/>
        </p:nvSpPr>
        <p:spPr>
          <a:xfrm>
            <a:off x="2083723" y="659843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effectLst>
                  <a:outerShdw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Black Han Sans"/>
              </a:rPr>
              <a:t>차별점</a:t>
            </a:r>
            <a:endParaRPr lang="ko-KR" altLang="en-US" sz="4000" dirty="0">
              <a:effectLst>
                <a:outerShdw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313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36D255-CDBE-40F4-97DE-E1275C1273C5}"/>
              </a:ext>
            </a:extLst>
          </p:cNvPr>
          <p:cNvSpPr txBox="1"/>
          <p:nvPr/>
        </p:nvSpPr>
        <p:spPr>
          <a:xfrm>
            <a:off x="354089" y="5897038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06" y="761300"/>
            <a:ext cx="1610055" cy="1610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6" y="4335466"/>
            <a:ext cx="1815051" cy="181505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9044278">
            <a:off x="2153859" y="3181825"/>
            <a:ext cx="3622937" cy="34901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2534697">
            <a:off x="6515503" y="3189285"/>
            <a:ext cx="3622937" cy="34901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6" descr="키오스크 아이콘 세트 프리미엄 벡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197" b="95141" l="68850" r="819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157" t="51811" r="17757" b="3996"/>
          <a:stretch/>
        </p:blipFill>
        <p:spPr bwMode="auto">
          <a:xfrm>
            <a:off x="10194294" y="3726936"/>
            <a:ext cx="1398106" cy="29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28679" y="2711109"/>
            <a:ext cx="1957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회원 여부 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및 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아이디 전달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73917" y="2711109"/>
            <a:ext cx="238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고객의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키오스크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도착 여부 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전달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65" y="4180524"/>
            <a:ext cx="2124936" cy="2124936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10800000">
            <a:off x="7329216" y="5091291"/>
            <a:ext cx="2349213" cy="30664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2495323" y="5048180"/>
            <a:ext cx="2349213" cy="30664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01140" y="5431065"/>
            <a:ext cx="1957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최근 주문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인기 메뉴 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제공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716309" y="4665471"/>
            <a:ext cx="1957236" cy="1227259"/>
            <a:chOff x="2716309" y="4724861"/>
            <a:chExt cx="1957236" cy="1227259"/>
          </a:xfrm>
        </p:grpSpPr>
        <p:sp>
          <p:nvSpPr>
            <p:cNvPr id="21" name="TextBox 20"/>
            <p:cNvSpPr txBox="1"/>
            <p:nvPr/>
          </p:nvSpPr>
          <p:spPr>
            <a:xfrm>
              <a:off x="2716309" y="5490455"/>
              <a:ext cx="1957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Black Han Sans"/>
                </a:rPr>
                <a:t>회원가입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479320E-8E53-4B42-BAB0-50C5DC231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218" y="4724861"/>
              <a:ext cx="765418" cy="382709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F7D7570-1083-438F-8722-7F13D3C3E6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269" y="3596692"/>
            <a:ext cx="758538" cy="31474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1132039" y="598288"/>
            <a:ext cx="774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03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CB1397-CDE0-4D00-A68C-BFEE0EC34214}"/>
              </a:ext>
            </a:extLst>
          </p:cNvPr>
          <p:cNvSpPr txBox="1"/>
          <p:nvPr/>
        </p:nvSpPr>
        <p:spPr>
          <a:xfrm>
            <a:off x="2083723" y="659843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>
                  <a:outerShdw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Black Han Sans"/>
              </a:rPr>
              <a:t>흐름도</a:t>
            </a:r>
            <a:endParaRPr lang="ko-KR" altLang="en-US" sz="4000" dirty="0">
              <a:effectLst>
                <a:outerShdw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410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/>
      <p:bldP spid="17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2012CFC3-3FCC-4681-B25E-3534BFF431E8}"/>
              </a:ext>
            </a:extLst>
          </p:cNvPr>
          <p:cNvSpPr/>
          <p:nvPr/>
        </p:nvSpPr>
        <p:spPr>
          <a:xfrm>
            <a:off x="8366133" y="3546458"/>
            <a:ext cx="178576" cy="1785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18238-5D24-4AC4-9AB4-80D269086FBC}"/>
              </a:ext>
            </a:extLst>
          </p:cNvPr>
          <p:cNvSpPr txBox="1"/>
          <p:nvPr/>
        </p:nvSpPr>
        <p:spPr>
          <a:xfrm>
            <a:off x="3111197" y="2424357"/>
            <a:ext cx="195117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>
                    <a:lumMod val="8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ko-KR" altLang="en-US" sz="11500" dirty="0">
              <a:solidFill>
                <a:schemeClr val="bg1">
                  <a:lumMod val="8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E5150-BBB6-4377-A00B-549B2E3FC25E}"/>
              </a:ext>
            </a:extLst>
          </p:cNvPr>
          <p:cNvSpPr txBox="1"/>
          <p:nvPr/>
        </p:nvSpPr>
        <p:spPr>
          <a:xfrm>
            <a:off x="5314818" y="2829964"/>
            <a:ext cx="3140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 smtClean="0">
                <a:solidFill>
                  <a:srgbClr val="41444B"/>
                </a:solidFill>
                <a:ea typeface="Black Han Sans" pitchFamily="2" charset="-127"/>
              </a:rPr>
              <a:t>시연영상</a:t>
            </a:r>
            <a:endParaRPr lang="ko-KR" altLang="en-US" sz="6000" dirty="0">
              <a:solidFill>
                <a:srgbClr val="41444B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9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2012CFC3-3FCC-4681-B25E-3534BFF431E8}"/>
              </a:ext>
            </a:extLst>
          </p:cNvPr>
          <p:cNvSpPr/>
          <p:nvPr/>
        </p:nvSpPr>
        <p:spPr>
          <a:xfrm>
            <a:off x="8366133" y="3546458"/>
            <a:ext cx="178576" cy="1785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18238-5D24-4AC4-9AB4-80D269086FBC}"/>
              </a:ext>
            </a:extLst>
          </p:cNvPr>
          <p:cNvSpPr txBox="1"/>
          <p:nvPr/>
        </p:nvSpPr>
        <p:spPr>
          <a:xfrm>
            <a:off x="3111197" y="2424357"/>
            <a:ext cx="19832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>
                    <a:lumMod val="8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ko-KR" altLang="en-US" sz="11500" dirty="0">
              <a:solidFill>
                <a:schemeClr val="bg1">
                  <a:lumMod val="8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E5150-BBB6-4377-A00B-549B2E3FC25E}"/>
              </a:ext>
            </a:extLst>
          </p:cNvPr>
          <p:cNvSpPr txBox="1"/>
          <p:nvPr/>
        </p:nvSpPr>
        <p:spPr>
          <a:xfrm>
            <a:off x="5314818" y="2829964"/>
            <a:ext cx="3140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41444B"/>
                </a:solidFill>
                <a:ea typeface="Black Han Sans" pitchFamily="2" charset="-127"/>
              </a:rPr>
              <a:t>핵심기</a:t>
            </a:r>
            <a:r>
              <a:rPr lang="ko-KR" altLang="en-US" sz="6000" dirty="0" smtClean="0">
                <a:solidFill>
                  <a:srgbClr val="41444B"/>
                </a:solidFill>
                <a:ea typeface="Black Han Sans" pitchFamily="2" charset="-127"/>
              </a:rPr>
              <a:t>술</a:t>
            </a:r>
            <a:endParaRPr lang="ko-KR" altLang="en-US" sz="6000" dirty="0">
              <a:solidFill>
                <a:srgbClr val="41444B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0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6B51DBE6-59B2-4282-A601-77279685EF3F}"/>
              </a:ext>
            </a:extLst>
          </p:cNvPr>
          <p:cNvSpPr/>
          <p:nvPr/>
        </p:nvSpPr>
        <p:spPr>
          <a:xfrm>
            <a:off x="567520" y="4969959"/>
            <a:ext cx="1099543" cy="109954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37EB-757D-4BD9-B600-E21CDA19E0B9}"/>
              </a:ext>
            </a:extLst>
          </p:cNvPr>
          <p:cNvSpPr/>
          <p:nvPr/>
        </p:nvSpPr>
        <p:spPr>
          <a:xfrm>
            <a:off x="1314876" y="1967699"/>
            <a:ext cx="4488025" cy="4101803"/>
          </a:xfrm>
          <a:prstGeom prst="rect">
            <a:avLst/>
          </a:prstGeom>
          <a:solidFill>
            <a:srgbClr val="363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E00FD65-99C9-4CF2-AFE0-9C9BEBD8963D}"/>
              </a:ext>
            </a:extLst>
          </p:cNvPr>
          <p:cNvSpPr/>
          <p:nvPr/>
        </p:nvSpPr>
        <p:spPr>
          <a:xfrm>
            <a:off x="467995" y="6088164"/>
            <a:ext cx="338554" cy="338554"/>
          </a:xfrm>
          <a:prstGeom prst="ellipse">
            <a:avLst/>
          </a:prstGeom>
          <a:solidFill>
            <a:srgbClr val="92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78368B-EC92-4CD1-AF48-5AFEFFA0F47D}"/>
              </a:ext>
            </a:extLst>
          </p:cNvPr>
          <p:cNvSpPr/>
          <p:nvPr/>
        </p:nvSpPr>
        <p:spPr>
          <a:xfrm flipH="1">
            <a:off x="806549" y="6445380"/>
            <a:ext cx="197127" cy="197127"/>
          </a:xfrm>
          <a:prstGeom prst="ellipse">
            <a:avLst/>
          </a:prstGeom>
          <a:solidFill>
            <a:srgbClr val="5C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B293FA5-5E7C-4964-B89D-C510EE790FFF}"/>
              </a:ext>
            </a:extLst>
          </p:cNvPr>
          <p:cNvCxnSpPr>
            <a:cxnSpLocks/>
          </p:cNvCxnSpPr>
          <p:nvPr/>
        </p:nvCxnSpPr>
        <p:spPr>
          <a:xfrm>
            <a:off x="6362899" y="2529349"/>
            <a:ext cx="4802365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270414" y="3422501"/>
            <a:ext cx="3045772" cy="1301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schemeClr val="bg1"/>
                </a:solidFill>
                <a:latin typeface="Century Schoolbook" panose="02040604050505020304" pitchFamily="18" charset="0"/>
                <a:ea typeface="Black Han Sans"/>
              </a:rPr>
              <a:t>OpenCV</a:t>
            </a:r>
            <a:endParaRPr lang="en-US" altLang="ko-KR" sz="2800" b="1" dirty="0">
              <a:solidFill>
                <a:schemeClr val="bg1"/>
              </a:solidFill>
              <a:latin typeface="Century Schoolbook" panose="02040604050505020304" pitchFamily="18" charset="0"/>
              <a:ea typeface="Black Han San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schemeClr val="bg1"/>
                </a:solidFill>
                <a:latin typeface="Century Schoolbook" panose="02040604050505020304" pitchFamily="18" charset="0"/>
                <a:ea typeface="Black Han Sans"/>
              </a:rPr>
              <a:t>Dlib</a:t>
            </a:r>
            <a:endParaRPr lang="ko-KR" altLang="en-US" sz="2800" b="1" dirty="0">
              <a:solidFill>
                <a:schemeClr val="bg1"/>
              </a:solidFill>
              <a:latin typeface="Century Schoolbook" panose="02040604050505020304" pitchFamily="18" charset="0"/>
              <a:ea typeface="Black Han San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93FA5-5E7C-4964-B89D-C510EE790FFF}"/>
              </a:ext>
            </a:extLst>
          </p:cNvPr>
          <p:cNvCxnSpPr>
            <a:cxnSpLocks/>
          </p:cNvCxnSpPr>
          <p:nvPr/>
        </p:nvCxnSpPr>
        <p:spPr>
          <a:xfrm>
            <a:off x="6392118" y="5950175"/>
            <a:ext cx="4802365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8519DB-A4EC-49D4-B33B-1093A605B89C}"/>
              </a:ext>
            </a:extLst>
          </p:cNvPr>
          <p:cNvSpPr txBox="1"/>
          <p:nvPr/>
        </p:nvSpPr>
        <p:spPr>
          <a:xfrm>
            <a:off x="6392118" y="1655182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ea typeface="Black Han Sans" pitchFamily="2" charset="-127"/>
              </a:rPr>
              <a:t>얼굴 검출</a:t>
            </a:r>
            <a:endParaRPr lang="ko-KR" altLang="en-US" sz="4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20" name="Picture 6" descr="How to save resulted face landmark image in dlib? - Stack Over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3" r="10219" b="5456"/>
          <a:stretch/>
        </p:blipFill>
        <p:spPr bwMode="auto">
          <a:xfrm>
            <a:off x="1800240" y="2081283"/>
            <a:ext cx="3547263" cy="389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1132039" y="598288"/>
            <a:ext cx="774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04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B1397-CDE0-4D00-A68C-BFEE0EC34214}"/>
              </a:ext>
            </a:extLst>
          </p:cNvPr>
          <p:cNvSpPr txBox="1"/>
          <p:nvPr/>
        </p:nvSpPr>
        <p:spPr>
          <a:xfrm>
            <a:off x="2083723" y="65984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>
                  <a:outerShdw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Black Han Sans"/>
              </a:rPr>
              <a:t>핵심기술</a:t>
            </a:r>
            <a:endParaRPr lang="ko-KR" altLang="en-US" sz="4000" dirty="0">
              <a:effectLst>
                <a:outerShdw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356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6B51DBE6-59B2-4282-A601-77279685EF3F}"/>
              </a:ext>
            </a:extLst>
          </p:cNvPr>
          <p:cNvSpPr/>
          <p:nvPr/>
        </p:nvSpPr>
        <p:spPr>
          <a:xfrm>
            <a:off x="306483" y="4923659"/>
            <a:ext cx="1099543" cy="109954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37EB-757D-4BD9-B600-E21CDA19E0B9}"/>
              </a:ext>
            </a:extLst>
          </p:cNvPr>
          <p:cNvSpPr/>
          <p:nvPr/>
        </p:nvSpPr>
        <p:spPr>
          <a:xfrm>
            <a:off x="1053839" y="1921399"/>
            <a:ext cx="7157792" cy="4101803"/>
          </a:xfrm>
          <a:prstGeom prst="rect">
            <a:avLst/>
          </a:prstGeom>
          <a:solidFill>
            <a:srgbClr val="363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E00FD65-99C9-4CF2-AFE0-9C9BEBD8963D}"/>
              </a:ext>
            </a:extLst>
          </p:cNvPr>
          <p:cNvSpPr/>
          <p:nvPr/>
        </p:nvSpPr>
        <p:spPr>
          <a:xfrm>
            <a:off x="206958" y="6041864"/>
            <a:ext cx="338554" cy="338554"/>
          </a:xfrm>
          <a:prstGeom prst="ellipse">
            <a:avLst/>
          </a:prstGeom>
          <a:solidFill>
            <a:srgbClr val="92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78368B-EC92-4CD1-AF48-5AFEFFA0F47D}"/>
              </a:ext>
            </a:extLst>
          </p:cNvPr>
          <p:cNvSpPr/>
          <p:nvPr/>
        </p:nvSpPr>
        <p:spPr>
          <a:xfrm flipH="1">
            <a:off x="545512" y="6399080"/>
            <a:ext cx="197127" cy="197127"/>
          </a:xfrm>
          <a:prstGeom prst="ellipse">
            <a:avLst/>
          </a:prstGeom>
          <a:solidFill>
            <a:srgbClr val="5C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F44E8-1A1B-42D9-93D6-6D7E3876825D}"/>
              </a:ext>
            </a:extLst>
          </p:cNvPr>
          <p:cNvSpPr txBox="1"/>
          <p:nvPr/>
        </p:nvSpPr>
        <p:spPr>
          <a:xfrm>
            <a:off x="9237807" y="3684721"/>
            <a:ext cx="1950392" cy="575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Century Schoolbook" panose="02040604050505020304" pitchFamily="18" charset="0"/>
                <a:ea typeface="Black Han Sans"/>
              </a:rPr>
              <a:t>KNN</a:t>
            </a:r>
            <a:endParaRPr lang="ko-KR" altLang="en-US" sz="2400" b="1" dirty="0">
              <a:solidFill>
                <a:schemeClr val="bg1"/>
              </a:solidFill>
              <a:latin typeface="Century Schoolbook" panose="02040604050505020304" pitchFamily="18" charset="0"/>
              <a:ea typeface="Black Han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8519DB-A4EC-49D4-B33B-1093A605B89C}"/>
              </a:ext>
            </a:extLst>
          </p:cNvPr>
          <p:cNvSpPr txBox="1"/>
          <p:nvPr/>
        </p:nvSpPr>
        <p:spPr>
          <a:xfrm>
            <a:off x="8447251" y="1692223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얼굴 인식</a:t>
            </a:r>
            <a:endParaRPr lang="ko-KR" altLang="en-US" sz="4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B293FA5-5E7C-4964-B89D-C510EE790FFF}"/>
              </a:ext>
            </a:extLst>
          </p:cNvPr>
          <p:cNvCxnSpPr>
            <a:cxnSpLocks/>
          </p:cNvCxnSpPr>
          <p:nvPr/>
        </p:nvCxnSpPr>
        <p:spPr>
          <a:xfrm>
            <a:off x="8473665" y="2529349"/>
            <a:ext cx="3478676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B293FA5-5E7C-4964-B89D-C510EE790FFF}"/>
              </a:ext>
            </a:extLst>
          </p:cNvPr>
          <p:cNvCxnSpPr>
            <a:cxnSpLocks/>
          </p:cNvCxnSpPr>
          <p:nvPr/>
        </p:nvCxnSpPr>
        <p:spPr>
          <a:xfrm>
            <a:off x="8473665" y="5950175"/>
            <a:ext cx="3565770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/>
          </p:cNvPicPr>
          <p:nvPr/>
        </p:nvPicPr>
        <p:blipFill rotWithShape="1">
          <a:blip r:embed="rId3"/>
          <a:srcRect l="69133" t="31561" r="5837" b="17818"/>
          <a:stretch/>
        </p:blipFill>
        <p:spPr>
          <a:xfrm>
            <a:off x="4444088" y="2154439"/>
            <a:ext cx="3636103" cy="3635722"/>
          </a:xfrm>
          <a:prstGeom prst="rect">
            <a:avLst/>
          </a:prstGeom>
        </p:spPr>
      </p:pic>
      <p:pic>
        <p:nvPicPr>
          <p:cNvPr id="1030" name="Picture 6" descr="머신러닝 - 6. K-최근접 이웃(KNN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17" y="2875588"/>
            <a:ext cx="2974151" cy="22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1132039" y="598288"/>
            <a:ext cx="774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04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CB1397-CDE0-4D00-A68C-BFEE0EC34214}"/>
              </a:ext>
            </a:extLst>
          </p:cNvPr>
          <p:cNvSpPr txBox="1"/>
          <p:nvPr/>
        </p:nvSpPr>
        <p:spPr>
          <a:xfrm>
            <a:off x="2083723" y="65984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>
                  <a:outerShdw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Black Han Sans"/>
              </a:rPr>
              <a:t>핵심기술</a:t>
            </a:r>
            <a:endParaRPr lang="ko-KR" altLang="en-US" sz="4000" dirty="0">
              <a:effectLst>
                <a:outerShdw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6906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6B51DBE6-59B2-4282-A601-77279685EF3F}"/>
              </a:ext>
            </a:extLst>
          </p:cNvPr>
          <p:cNvSpPr/>
          <p:nvPr/>
        </p:nvSpPr>
        <p:spPr>
          <a:xfrm>
            <a:off x="306483" y="4923659"/>
            <a:ext cx="1099543" cy="109954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37EB-757D-4BD9-B600-E21CDA19E0B9}"/>
              </a:ext>
            </a:extLst>
          </p:cNvPr>
          <p:cNvSpPr/>
          <p:nvPr/>
        </p:nvSpPr>
        <p:spPr>
          <a:xfrm>
            <a:off x="1053839" y="1921399"/>
            <a:ext cx="7157792" cy="4101803"/>
          </a:xfrm>
          <a:prstGeom prst="rect">
            <a:avLst/>
          </a:prstGeom>
          <a:solidFill>
            <a:srgbClr val="363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E00FD65-99C9-4CF2-AFE0-9C9BEBD8963D}"/>
              </a:ext>
            </a:extLst>
          </p:cNvPr>
          <p:cNvSpPr/>
          <p:nvPr/>
        </p:nvSpPr>
        <p:spPr>
          <a:xfrm>
            <a:off x="206958" y="6041864"/>
            <a:ext cx="338554" cy="338554"/>
          </a:xfrm>
          <a:prstGeom prst="ellipse">
            <a:avLst/>
          </a:prstGeom>
          <a:solidFill>
            <a:srgbClr val="92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378368B-EC92-4CD1-AF48-5AFEFFA0F47D}"/>
              </a:ext>
            </a:extLst>
          </p:cNvPr>
          <p:cNvSpPr/>
          <p:nvPr/>
        </p:nvSpPr>
        <p:spPr>
          <a:xfrm flipH="1">
            <a:off x="545512" y="6399080"/>
            <a:ext cx="197127" cy="197127"/>
          </a:xfrm>
          <a:prstGeom prst="ellipse">
            <a:avLst/>
          </a:prstGeom>
          <a:solidFill>
            <a:srgbClr val="5C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50CE72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9459" y="2034428"/>
            <a:ext cx="6686551" cy="37820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2F44E8-1A1B-42D9-93D6-6D7E3876825D}"/>
              </a:ext>
            </a:extLst>
          </p:cNvPr>
          <p:cNvSpPr txBox="1"/>
          <p:nvPr/>
        </p:nvSpPr>
        <p:spPr>
          <a:xfrm>
            <a:off x="9485039" y="3398544"/>
            <a:ext cx="195039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Century Schoolbook" panose="02040604050505020304" pitchFamily="18" charset="0"/>
                <a:ea typeface="에스코어 드림 3 Light" panose="020B0303030302020204" pitchFamily="34" charset="-127"/>
              </a:rPr>
              <a:t>YOLO v2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bg1"/>
                </a:solidFill>
                <a:latin typeface="Century Schoolbook" panose="02040604050505020304" pitchFamily="18" charset="0"/>
                <a:ea typeface="에스코어 드림 3 Light" panose="020B0303030302020204" pitchFamily="34" charset="-127"/>
              </a:rPr>
              <a:t>DarkNet</a:t>
            </a:r>
            <a:endParaRPr lang="en-US" altLang="ko-KR" sz="2400" dirty="0">
              <a:solidFill>
                <a:schemeClr val="bg1"/>
              </a:solidFill>
              <a:latin typeface="Century Schoolbook" panose="02040604050505020304" pitchFamily="18" charset="0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8519DB-A4EC-49D4-B33B-1093A605B89C}"/>
              </a:ext>
            </a:extLst>
          </p:cNvPr>
          <p:cNvSpPr txBox="1"/>
          <p:nvPr/>
        </p:nvSpPr>
        <p:spPr>
          <a:xfrm>
            <a:off x="8447251" y="1692223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ea typeface="Black Han Sans" pitchFamily="2" charset="-127"/>
              </a:rPr>
              <a:t>객체 탐지</a:t>
            </a:r>
            <a:endParaRPr lang="ko-KR" altLang="en-US" sz="4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B293FA5-5E7C-4964-B89D-C510EE790FFF}"/>
              </a:ext>
            </a:extLst>
          </p:cNvPr>
          <p:cNvCxnSpPr>
            <a:cxnSpLocks/>
          </p:cNvCxnSpPr>
          <p:nvPr/>
        </p:nvCxnSpPr>
        <p:spPr>
          <a:xfrm>
            <a:off x="8473665" y="2529349"/>
            <a:ext cx="3478676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B293FA5-5E7C-4964-B89D-C510EE790FFF}"/>
              </a:ext>
            </a:extLst>
          </p:cNvPr>
          <p:cNvCxnSpPr>
            <a:cxnSpLocks/>
          </p:cNvCxnSpPr>
          <p:nvPr/>
        </p:nvCxnSpPr>
        <p:spPr>
          <a:xfrm>
            <a:off x="8473665" y="5950175"/>
            <a:ext cx="3565770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1132039" y="598288"/>
            <a:ext cx="774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04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CB1397-CDE0-4D00-A68C-BFEE0EC34214}"/>
              </a:ext>
            </a:extLst>
          </p:cNvPr>
          <p:cNvSpPr txBox="1"/>
          <p:nvPr/>
        </p:nvSpPr>
        <p:spPr>
          <a:xfrm>
            <a:off x="2083723" y="65984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>
                  <a:outerShdw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Black Han Sans"/>
              </a:rPr>
              <a:t>핵심기술</a:t>
            </a:r>
            <a:endParaRPr lang="ko-KR" altLang="en-US" sz="4000" dirty="0">
              <a:effectLst>
                <a:outerShdw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50240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2012CFC3-3FCC-4681-B25E-3534BFF431E8}"/>
              </a:ext>
            </a:extLst>
          </p:cNvPr>
          <p:cNvSpPr/>
          <p:nvPr/>
        </p:nvSpPr>
        <p:spPr>
          <a:xfrm>
            <a:off x="8325407" y="3558032"/>
            <a:ext cx="178576" cy="1785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18238-5D24-4AC4-9AB4-80D269086FBC}"/>
              </a:ext>
            </a:extLst>
          </p:cNvPr>
          <p:cNvSpPr txBox="1"/>
          <p:nvPr/>
        </p:nvSpPr>
        <p:spPr>
          <a:xfrm>
            <a:off x="3111197" y="2424357"/>
            <a:ext cx="19832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>
                    <a:lumMod val="8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ko-KR" altLang="en-US" sz="11500" dirty="0">
              <a:solidFill>
                <a:schemeClr val="bg1">
                  <a:lumMod val="8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E5150-BBB6-4377-A00B-549B2E3FC25E}"/>
              </a:ext>
            </a:extLst>
          </p:cNvPr>
          <p:cNvSpPr txBox="1"/>
          <p:nvPr/>
        </p:nvSpPr>
        <p:spPr>
          <a:xfrm>
            <a:off x="5314818" y="2829964"/>
            <a:ext cx="3140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41444B"/>
                </a:solidFill>
                <a:ea typeface="Black Han Sans" pitchFamily="2" charset="-127"/>
              </a:rPr>
              <a:t>기대효과</a:t>
            </a:r>
            <a:endParaRPr lang="ko-KR" altLang="en-US" sz="6000" dirty="0">
              <a:solidFill>
                <a:srgbClr val="41444B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58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EA3FC567-2482-4554-AC64-C8A4D7ED0DBF}"/>
              </a:ext>
            </a:extLst>
          </p:cNvPr>
          <p:cNvSpPr/>
          <p:nvPr/>
        </p:nvSpPr>
        <p:spPr>
          <a:xfrm>
            <a:off x="10920253" y="5747569"/>
            <a:ext cx="295267" cy="295267"/>
          </a:xfrm>
          <a:prstGeom prst="ellipse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46097DF-02D5-4CFF-A248-904DC1D2F117}"/>
              </a:ext>
            </a:extLst>
          </p:cNvPr>
          <p:cNvSpPr/>
          <p:nvPr/>
        </p:nvSpPr>
        <p:spPr>
          <a:xfrm>
            <a:off x="865578" y="1189579"/>
            <a:ext cx="806684" cy="8066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613FD0-E5ED-4FA6-9484-DEEE747A4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00" y="2380306"/>
            <a:ext cx="2143986" cy="2143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F75965-F139-4DF0-ABCF-030C81CBD07F}"/>
              </a:ext>
            </a:extLst>
          </p:cNvPr>
          <p:cNvSpPr txBox="1"/>
          <p:nvPr/>
        </p:nvSpPr>
        <p:spPr>
          <a:xfrm>
            <a:off x="4568946" y="4793462"/>
            <a:ext cx="3001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a typeface="Black Han Sans" pitchFamily="2" charset="-127"/>
              </a:rPr>
              <a:t>무인 점포 </a:t>
            </a:r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a typeface="Black Han Sans" pitchFamily="2" charset="-127"/>
              </a:rPr>
              <a:t>종합 관제</a:t>
            </a:r>
            <a:r>
              <a:rPr lang="en-US" altLang="ko-KR" sz="2800" dirty="0" smtClean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ea typeface="Black Han Sans" pitchFamily="2" charset="-127"/>
              </a:rPr>
              <a:t>시스템</a:t>
            </a:r>
            <a:endParaRPr lang="ko-KR" altLang="en-US" sz="28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469ACB-4DD6-4F82-87B9-B9A316BA6146}"/>
              </a:ext>
            </a:extLst>
          </p:cNvPr>
          <p:cNvGrpSpPr/>
          <p:nvPr/>
        </p:nvGrpSpPr>
        <p:grpSpPr>
          <a:xfrm>
            <a:off x="3718335" y="279747"/>
            <a:ext cx="4755330" cy="914400"/>
            <a:chOff x="7105650" y="838200"/>
            <a:chExt cx="4755330" cy="914400"/>
          </a:xfrm>
        </p:grpSpPr>
        <p:pic>
          <p:nvPicPr>
            <p:cNvPr id="14" name="그래픽 2" descr="열린 인용 부호">
              <a:extLst>
                <a:ext uri="{FF2B5EF4-FFF2-40B4-BE49-F238E27FC236}">
                  <a16:creationId xmlns:a16="http://schemas.microsoft.com/office/drawing/2014/main" id="{DEE107BB-FAA9-47E1-8317-0D39D86C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105650" y="838200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5" descr="닫는 인용 부호">
              <a:extLst>
                <a:ext uri="{FF2B5EF4-FFF2-40B4-BE49-F238E27FC236}">
                  <a16:creationId xmlns:a16="http://schemas.microsoft.com/office/drawing/2014/main" id="{6E9085F9-5408-4A70-BED4-FAB576FFF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946580" y="8382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BFC115-CDBD-4022-89C4-722F844875E3}"/>
                </a:ext>
              </a:extLst>
            </p:cNvPr>
            <p:cNvSpPr txBox="1"/>
            <p:nvPr/>
          </p:nvSpPr>
          <p:spPr>
            <a:xfrm>
              <a:off x="8316168" y="1031352"/>
              <a:ext cx="23342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ea typeface="Black Han Sans" pitchFamily="2" charset="-127"/>
                </a:rPr>
                <a:t>기대 효과</a:t>
              </a:r>
              <a:endParaRPr lang="ko-KR" altLang="en-US" sz="40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</p:grpSp>
      <p:sp>
        <p:nvSpPr>
          <p:cNvPr id="5" name="오른쪽 화살표 4"/>
          <p:cNvSpPr/>
          <p:nvPr/>
        </p:nvSpPr>
        <p:spPr>
          <a:xfrm>
            <a:off x="5296414" y="4876970"/>
            <a:ext cx="4768770" cy="46300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6200000">
            <a:off x="9369879" y="3566428"/>
            <a:ext cx="1913511" cy="46300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5296414" y="2378171"/>
            <a:ext cx="4768770" cy="46300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76359" y="5231916"/>
            <a:ext cx="1608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ea typeface="Black Han Sans" pitchFamily="2" charset="-127"/>
              </a:rPr>
              <a:t>방문 체크</a:t>
            </a:r>
            <a:endParaRPr lang="ko-KR" altLang="en-US" sz="2400" dirty="0"/>
          </a:p>
        </p:txBody>
      </p:sp>
      <p:sp>
        <p:nvSpPr>
          <p:cNvPr id="20" name="직사각형 19"/>
          <p:cNvSpPr/>
          <p:nvPr/>
        </p:nvSpPr>
        <p:spPr>
          <a:xfrm>
            <a:off x="7293513" y="1836551"/>
            <a:ext cx="774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ea typeface="Black Han Sans" pitchFamily="2" charset="-127"/>
              </a:rPr>
              <a:t>결</a:t>
            </a:r>
            <a:r>
              <a:rPr lang="ko-KR" altLang="en-US" sz="2400" dirty="0" smtClean="0">
                <a:solidFill>
                  <a:schemeClr val="bg1"/>
                </a:solidFill>
                <a:ea typeface="Black Han Sans" pitchFamily="2" charset="-127"/>
              </a:rPr>
              <a:t>제</a:t>
            </a:r>
            <a:endParaRPr lang="ko-KR" altLang="en-US" sz="24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86" y="2879277"/>
            <a:ext cx="1900823" cy="190082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72820" y="2655143"/>
            <a:ext cx="8485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ea typeface="Black Han Sans"/>
              </a:rPr>
              <a:t>핸드폰과 지갑없이</a:t>
            </a:r>
            <a:endParaRPr lang="en-US" altLang="ko-KR" sz="6000" dirty="0" smtClean="0">
              <a:solidFill>
                <a:schemeClr val="bg1"/>
              </a:solidFill>
              <a:ea typeface="Black Han Sans"/>
            </a:endParaRPr>
          </a:p>
          <a:p>
            <a:pPr algn="ctr"/>
            <a:r>
              <a:rPr lang="ko-KR" altLang="en-US" sz="6000" dirty="0" smtClean="0">
                <a:solidFill>
                  <a:schemeClr val="bg1"/>
                </a:solidFill>
                <a:ea typeface="Black Han Sans"/>
              </a:rPr>
              <a:t>얼굴 하나로</a:t>
            </a:r>
            <a:r>
              <a:rPr lang="en-US" altLang="ko-KR" sz="6000" dirty="0" smtClean="0">
                <a:solidFill>
                  <a:schemeClr val="bg1"/>
                </a:solidFill>
                <a:ea typeface="Black Han Sans"/>
              </a:rPr>
              <a:t>!</a:t>
            </a:r>
            <a:endParaRPr lang="ko-KR" altLang="en-US" sz="6000" dirty="0">
              <a:solidFill>
                <a:schemeClr val="bg1"/>
              </a:solidFill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44262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-0.25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-0.25 1.4814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7" grpId="0"/>
      <p:bldP spid="7" grpId="1"/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11" grpId="0"/>
      <p:bldP spid="11" grpId="1"/>
      <p:bldP spid="20" grpId="0"/>
      <p:bldP spid="20" grpId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D72DB1B-BA26-42D6-8C4C-10A902AAD404}"/>
              </a:ext>
            </a:extLst>
          </p:cNvPr>
          <p:cNvSpPr/>
          <p:nvPr/>
        </p:nvSpPr>
        <p:spPr>
          <a:xfrm>
            <a:off x="2788620" y="2790270"/>
            <a:ext cx="579005" cy="57900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Black Ha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1BA42-BC5D-4C2C-A396-919F065A2C9D}"/>
              </a:ext>
            </a:extLst>
          </p:cNvPr>
          <p:cNvSpPr txBox="1"/>
          <p:nvPr/>
        </p:nvSpPr>
        <p:spPr>
          <a:xfrm>
            <a:off x="6214944" y="1249175"/>
            <a:ext cx="514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Noto Sans CJK KR Black" panose="020B0A00000000000000" pitchFamily="34" charset="-127"/>
                <a:ea typeface="Black Han Sans"/>
              </a:rPr>
              <a:t>1</a:t>
            </a:r>
            <a:r>
              <a:rPr lang="en-US" altLang="ko-KR" sz="3200" dirty="0">
                <a:solidFill>
                  <a:srgbClr val="C00000"/>
                </a:solidFill>
                <a:latin typeface="Noto Sans CJK KR Black" panose="020B0A00000000000000" pitchFamily="34" charset="-127"/>
                <a:ea typeface="Black Han Sans"/>
              </a:rPr>
              <a:t>.</a:t>
            </a:r>
            <a:endParaRPr lang="ko-KR" altLang="en-US" sz="3200" dirty="0">
              <a:solidFill>
                <a:srgbClr val="C00000"/>
              </a:solidFill>
              <a:latin typeface="Noto Sans CJK KR Black" panose="020B0A00000000000000" pitchFamily="34" charset="-127"/>
              <a:ea typeface="Black Ha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26DF-B892-43D4-BE08-32869E2074BB}"/>
              </a:ext>
            </a:extLst>
          </p:cNvPr>
          <p:cNvSpPr txBox="1"/>
          <p:nvPr/>
        </p:nvSpPr>
        <p:spPr>
          <a:xfrm>
            <a:off x="6191794" y="2226721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Noto Sans CJK KR Black" panose="020B0A00000000000000" pitchFamily="34" charset="-127"/>
                <a:ea typeface="Black Han Sans"/>
              </a:rPr>
              <a:t>2</a:t>
            </a:r>
            <a:r>
              <a:rPr lang="en-US" altLang="ko-KR" sz="3200" dirty="0">
                <a:solidFill>
                  <a:srgbClr val="C00000"/>
                </a:solidFill>
                <a:latin typeface="Noto Sans CJK KR Black" panose="020B0A00000000000000" pitchFamily="34" charset="-127"/>
                <a:ea typeface="Black Han Sans"/>
              </a:rPr>
              <a:t>.</a:t>
            </a:r>
            <a:endParaRPr lang="ko-KR" altLang="en-US" sz="3200" dirty="0">
              <a:solidFill>
                <a:srgbClr val="C00000"/>
              </a:solidFill>
              <a:latin typeface="Noto Sans CJK KR Black" panose="020B0A00000000000000" pitchFamily="34" charset="-127"/>
              <a:ea typeface="Black Ha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DA946-11BC-475A-8682-9112A56FD40E}"/>
              </a:ext>
            </a:extLst>
          </p:cNvPr>
          <p:cNvSpPr txBox="1"/>
          <p:nvPr/>
        </p:nvSpPr>
        <p:spPr>
          <a:xfrm>
            <a:off x="6191794" y="3204267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Noto Sans CJK KR Black" panose="020B0A00000000000000" pitchFamily="34" charset="-127"/>
                <a:ea typeface="Black Han Sans"/>
              </a:rPr>
              <a:t>3</a:t>
            </a:r>
            <a:r>
              <a:rPr lang="en-US" altLang="ko-KR" sz="3200" dirty="0">
                <a:solidFill>
                  <a:srgbClr val="C00000"/>
                </a:solidFill>
                <a:latin typeface="Noto Sans CJK KR Black" panose="020B0A00000000000000" pitchFamily="34" charset="-127"/>
                <a:ea typeface="Black Han Sans"/>
              </a:rPr>
              <a:t>.</a:t>
            </a:r>
            <a:endParaRPr lang="ko-KR" altLang="en-US" sz="3200" dirty="0">
              <a:solidFill>
                <a:srgbClr val="C00000"/>
              </a:solidFill>
              <a:latin typeface="Noto Sans CJK KR Black" panose="020B0A00000000000000" pitchFamily="34" charset="-127"/>
              <a:ea typeface="Black Ha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B436D-3543-44B2-A662-954A98D879F5}"/>
              </a:ext>
            </a:extLst>
          </p:cNvPr>
          <p:cNvSpPr txBox="1"/>
          <p:nvPr/>
        </p:nvSpPr>
        <p:spPr>
          <a:xfrm>
            <a:off x="6191794" y="4181813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Noto Sans CJK KR Black" panose="020B0A00000000000000" pitchFamily="34" charset="-127"/>
                <a:ea typeface="Black Han Sans"/>
              </a:rPr>
              <a:t>4</a:t>
            </a:r>
            <a:r>
              <a:rPr lang="en-US" altLang="ko-KR" sz="3200" dirty="0">
                <a:solidFill>
                  <a:srgbClr val="C00000"/>
                </a:solidFill>
                <a:latin typeface="Noto Sans CJK KR Black" panose="020B0A00000000000000" pitchFamily="34" charset="-127"/>
                <a:ea typeface="Black Han Sans"/>
              </a:rPr>
              <a:t>.</a:t>
            </a:r>
            <a:endParaRPr lang="ko-KR" altLang="en-US" sz="3200" dirty="0">
              <a:solidFill>
                <a:srgbClr val="C00000"/>
              </a:solidFill>
              <a:latin typeface="Noto Sans CJK KR Black" panose="020B0A00000000000000" pitchFamily="34" charset="-127"/>
              <a:ea typeface="Black Ha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745FC-0225-480C-B31C-AAD51C9849C8}"/>
              </a:ext>
            </a:extLst>
          </p:cNvPr>
          <p:cNvSpPr txBox="1"/>
          <p:nvPr/>
        </p:nvSpPr>
        <p:spPr>
          <a:xfrm>
            <a:off x="6768278" y="121238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ea typeface="Black Han Sans"/>
              </a:rPr>
              <a:t>개요</a:t>
            </a:r>
            <a:endParaRPr lang="ko-KR" altLang="en-US" sz="3600" dirty="0">
              <a:solidFill>
                <a:schemeClr val="bg1"/>
              </a:solidFill>
              <a:ea typeface="Black Ha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6B506-5A05-4D81-9D1F-32A23015796D}"/>
              </a:ext>
            </a:extLst>
          </p:cNvPr>
          <p:cNvSpPr txBox="1"/>
          <p:nvPr/>
        </p:nvSpPr>
        <p:spPr>
          <a:xfrm>
            <a:off x="6745128" y="2180405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ea typeface="Black Han Sans"/>
              </a:rPr>
              <a:t>차별점</a:t>
            </a:r>
            <a:endParaRPr lang="ko-KR" altLang="en-US" sz="3600" dirty="0">
              <a:solidFill>
                <a:schemeClr val="bg1"/>
              </a:solidFill>
              <a:ea typeface="Black Ha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8A323-C120-4050-88F4-23F88583F86A}"/>
              </a:ext>
            </a:extLst>
          </p:cNvPr>
          <p:cNvSpPr txBox="1"/>
          <p:nvPr/>
        </p:nvSpPr>
        <p:spPr>
          <a:xfrm>
            <a:off x="6745128" y="3148426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ea typeface="Black Han Sans"/>
              </a:rPr>
              <a:t>시연 영상</a:t>
            </a:r>
            <a:endParaRPr lang="ko-KR" altLang="en-US" sz="3600" dirty="0">
              <a:solidFill>
                <a:schemeClr val="bg1"/>
              </a:solidFill>
              <a:ea typeface="Black Ha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846D8-7C9D-4C0B-8EBA-45FB685D5907}"/>
              </a:ext>
            </a:extLst>
          </p:cNvPr>
          <p:cNvSpPr txBox="1"/>
          <p:nvPr/>
        </p:nvSpPr>
        <p:spPr>
          <a:xfrm>
            <a:off x="6745128" y="411644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ea typeface="Black Han Sans"/>
              </a:rPr>
              <a:t>핵심기술</a:t>
            </a:r>
            <a:endParaRPr lang="ko-KR" altLang="en-US" sz="3600" dirty="0">
              <a:solidFill>
                <a:schemeClr val="bg1"/>
              </a:solidFill>
              <a:ea typeface="Black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24A7B-089D-4FAE-9928-B49811C18668}"/>
              </a:ext>
            </a:extLst>
          </p:cNvPr>
          <p:cNvSpPr txBox="1"/>
          <p:nvPr/>
        </p:nvSpPr>
        <p:spPr>
          <a:xfrm>
            <a:off x="2847660" y="2752946"/>
            <a:ext cx="18101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ea typeface="Black Han Sans"/>
              </a:rPr>
              <a:t>목차</a:t>
            </a:r>
            <a:endParaRPr lang="ko-KR" altLang="en-US" sz="6600" dirty="0">
              <a:solidFill>
                <a:srgbClr val="C00000"/>
              </a:solidFill>
              <a:ea typeface="Black Ha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B436D-3543-44B2-A662-954A98D879F5}"/>
              </a:ext>
            </a:extLst>
          </p:cNvPr>
          <p:cNvSpPr txBox="1"/>
          <p:nvPr/>
        </p:nvSpPr>
        <p:spPr>
          <a:xfrm>
            <a:off x="6182740" y="5149834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Noto Sans CJK KR Black" panose="020B0A00000000000000" pitchFamily="34" charset="-127"/>
                <a:ea typeface="Black Han Sans"/>
              </a:rPr>
              <a:t>5</a:t>
            </a:r>
            <a:r>
              <a:rPr lang="en-US" altLang="ko-KR" sz="3200" dirty="0" smtClean="0">
                <a:solidFill>
                  <a:srgbClr val="C00000"/>
                </a:solidFill>
                <a:latin typeface="Noto Sans CJK KR Black" panose="020B0A00000000000000" pitchFamily="34" charset="-127"/>
                <a:ea typeface="Black Han Sans"/>
              </a:rPr>
              <a:t>.</a:t>
            </a:r>
            <a:endParaRPr lang="ko-KR" altLang="en-US" sz="3200" dirty="0">
              <a:solidFill>
                <a:srgbClr val="C00000"/>
              </a:solidFill>
              <a:latin typeface="Noto Sans CJK KR Black" panose="020B0A00000000000000" pitchFamily="34" charset="-127"/>
              <a:ea typeface="Black Ha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846D8-7C9D-4C0B-8EBA-45FB685D5907}"/>
              </a:ext>
            </a:extLst>
          </p:cNvPr>
          <p:cNvSpPr txBox="1"/>
          <p:nvPr/>
        </p:nvSpPr>
        <p:spPr>
          <a:xfrm>
            <a:off x="6736074" y="5084468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ea typeface="Black Han Sans"/>
              </a:rPr>
              <a:t>기대효과</a:t>
            </a:r>
            <a:endParaRPr lang="ko-KR" altLang="en-US" sz="3600" dirty="0">
              <a:solidFill>
                <a:schemeClr val="bg1"/>
              </a:solidFill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45357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469ACB-4DD6-4F82-87B9-B9A316BA6146}"/>
              </a:ext>
            </a:extLst>
          </p:cNvPr>
          <p:cNvGrpSpPr/>
          <p:nvPr/>
        </p:nvGrpSpPr>
        <p:grpSpPr>
          <a:xfrm>
            <a:off x="3718335" y="279747"/>
            <a:ext cx="4755330" cy="914400"/>
            <a:chOff x="7105650" y="838200"/>
            <a:chExt cx="4755330" cy="914400"/>
          </a:xfrm>
        </p:grpSpPr>
        <p:pic>
          <p:nvPicPr>
            <p:cNvPr id="8" name="그래픽 2" descr="열린 인용 부호">
              <a:extLst>
                <a:ext uri="{FF2B5EF4-FFF2-40B4-BE49-F238E27FC236}">
                  <a16:creationId xmlns:a16="http://schemas.microsoft.com/office/drawing/2014/main" id="{DEE107BB-FAA9-47E1-8317-0D39D86C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105650" y="838200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5" descr="닫는 인용 부호">
              <a:extLst>
                <a:ext uri="{FF2B5EF4-FFF2-40B4-BE49-F238E27FC236}">
                  <a16:creationId xmlns:a16="http://schemas.microsoft.com/office/drawing/2014/main" id="{6E9085F9-5408-4A70-BED4-FAB576FFF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946580" y="838200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BFC115-CDBD-4022-89C4-722F844875E3}"/>
                </a:ext>
              </a:extLst>
            </p:cNvPr>
            <p:cNvSpPr txBox="1"/>
            <p:nvPr/>
          </p:nvSpPr>
          <p:spPr>
            <a:xfrm>
              <a:off x="8316168" y="1031352"/>
              <a:ext cx="23342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ea typeface="Black Han Sans" pitchFamily="2" charset="-127"/>
                </a:rPr>
                <a:t>기대 효과</a:t>
              </a:r>
              <a:endParaRPr lang="ko-KR" altLang="en-US" sz="4000" dirty="0">
                <a:ea typeface="Black Han Sans" pitchFamily="2" charset="-127"/>
              </a:endParaRPr>
            </a:p>
          </p:txBody>
        </p:sp>
      </p:grp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EA0236EC-F656-4A53-8A9B-E3431876ACBD}"/>
              </a:ext>
            </a:extLst>
          </p:cNvPr>
          <p:cNvSpPr/>
          <p:nvPr/>
        </p:nvSpPr>
        <p:spPr>
          <a:xfrm>
            <a:off x="460119" y="1870961"/>
            <a:ext cx="5432358" cy="4456253"/>
          </a:xfrm>
          <a:prstGeom prst="roundRect">
            <a:avLst/>
          </a:prstGeom>
          <a:noFill/>
          <a:ln w="38100">
            <a:solidFill>
              <a:srgbClr val="AF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A3B736-E7D0-48AB-981F-F6EDA4500B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t="15882" r="9847"/>
          <a:stretch/>
        </p:blipFill>
        <p:spPr>
          <a:xfrm>
            <a:off x="1573302" y="2156470"/>
            <a:ext cx="3205992" cy="22402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57C129-7881-49D2-9F21-B2109FE99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41" y="3997808"/>
            <a:ext cx="5021543" cy="1984018"/>
          </a:xfrm>
          <a:prstGeom prst="rect">
            <a:avLst/>
          </a:prstGeom>
        </p:spPr>
      </p:pic>
      <p:pic>
        <p:nvPicPr>
          <p:cNvPr id="14" name="Picture 4" descr="LOTTE GRS] 글로벌 원정대 8기 합격! / 해외탐방 가 보자! : 네이버 블로그">
            <a:extLst>
              <a:ext uri="{FF2B5EF4-FFF2-40B4-BE49-F238E27FC236}">
                <a16:creationId xmlns:a16="http://schemas.microsoft.com/office/drawing/2014/main" id="{3589A2F3-6D8D-480C-9F26-6EAAB9C3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63" y="4302608"/>
            <a:ext cx="4821183" cy="14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롯데GRS, 가맹점 위해 '상생펀드' 운영 - 시장경제">
            <a:extLst>
              <a:ext uri="{FF2B5EF4-FFF2-40B4-BE49-F238E27FC236}">
                <a16:creationId xmlns:a16="http://schemas.microsoft.com/office/drawing/2014/main" id="{636713F7-859E-47F3-9237-B15FB7B30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15812" r="14973" b="13257"/>
          <a:stretch/>
        </p:blipFill>
        <p:spPr bwMode="auto">
          <a:xfrm>
            <a:off x="7200900" y="2543584"/>
            <a:ext cx="36957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6">
            <a:extLst>
              <a:ext uri="{FF2B5EF4-FFF2-40B4-BE49-F238E27FC236}">
                <a16:creationId xmlns:a16="http://schemas.microsoft.com/office/drawing/2014/main" id="{FEC213D6-F025-448C-9CB2-648A44B58B59}"/>
              </a:ext>
            </a:extLst>
          </p:cNvPr>
          <p:cNvSpPr/>
          <p:nvPr/>
        </p:nvSpPr>
        <p:spPr>
          <a:xfrm>
            <a:off x="6464593" y="1870961"/>
            <a:ext cx="5432358" cy="4456253"/>
          </a:xfrm>
          <a:prstGeom prst="roundRect">
            <a:avLst/>
          </a:prstGeom>
          <a:noFill/>
          <a:ln w="38100">
            <a:solidFill>
              <a:srgbClr val="AF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02A4C-4A3A-477C-B7AB-E39FDD886F2C}"/>
              </a:ext>
            </a:extLst>
          </p:cNvPr>
          <p:cNvSpPr txBox="1"/>
          <p:nvPr/>
        </p:nvSpPr>
        <p:spPr>
          <a:xfrm>
            <a:off x="1028517" y="2659701"/>
            <a:ext cx="10360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>
                <a:latin typeface="에스코어 드림 5 Medium" panose="020B0503030302020204" pitchFamily="34" charset="-127"/>
                <a:ea typeface="Black Han Sans"/>
              </a:rPr>
              <a:t>추천 퀄리티 ↑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46097DF-02D5-4CFF-A248-904DC1D2F117}"/>
              </a:ext>
            </a:extLst>
          </p:cNvPr>
          <p:cNvSpPr/>
          <p:nvPr/>
        </p:nvSpPr>
        <p:spPr>
          <a:xfrm>
            <a:off x="278470" y="1587306"/>
            <a:ext cx="806684" cy="8066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3FC567-2482-4554-AC64-C8A4D7ED0DBF}"/>
              </a:ext>
            </a:extLst>
          </p:cNvPr>
          <p:cNvSpPr/>
          <p:nvPr/>
        </p:nvSpPr>
        <p:spPr>
          <a:xfrm>
            <a:off x="11416029" y="5963371"/>
            <a:ext cx="456760" cy="456760"/>
          </a:xfrm>
          <a:prstGeom prst="ellipse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95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BFC115-CDBD-4022-89C4-722F844875E3}"/>
              </a:ext>
            </a:extLst>
          </p:cNvPr>
          <p:cNvSpPr txBox="1"/>
          <p:nvPr/>
        </p:nvSpPr>
        <p:spPr>
          <a:xfrm>
            <a:off x="1242283" y="131758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a typeface="Black Han Sans" pitchFamily="2" charset="-127"/>
              </a:rPr>
              <a:t>기술 스택</a:t>
            </a:r>
            <a:endParaRPr lang="ko-KR" altLang="en-US" sz="4000" dirty="0">
              <a:ea typeface="Black Han Sans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10030" y="1187669"/>
            <a:ext cx="9730695" cy="5196547"/>
            <a:chOff x="409812" y="943840"/>
            <a:chExt cx="10494686" cy="5705237"/>
          </a:xfrm>
        </p:grpSpPr>
        <p:grpSp>
          <p:nvGrpSpPr>
            <p:cNvPr id="21" name="그룹 20"/>
            <p:cNvGrpSpPr/>
            <p:nvPr/>
          </p:nvGrpSpPr>
          <p:grpSpPr>
            <a:xfrm>
              <a:off x="409812" y="943840"/>
              <a:ext cx="10494686" cy="5705237"/>
              <a:chOff x="1619487" y="854333"/>
              <a:chExt cx="10494686" cy="5705237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8664438" y="924880"/>
                <a:ext cx="1337546" cy="1638297"/>
                <a:chOff x="2824588" y="4819058"/>
                <a:chExt cx="1337546" cy="1638297"/>
              </a:xfrm>
            </p:grpSpPr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2824588" y="5181005"/>
                  <a:ext cx="1337546" cy="127635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3212675" y="4819058"/>
                  <a:ext cx="5613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 smtClean="0"/>
                    <a:t>API</a:t>
                  </a:r>
                  <a:endParaRPr lang="ko-KR" altLang="en-US" b="1" dirty="0"/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>
                <a:off x="8710059" y="2900566"/>
                <a:ext cx="3404114" cy="3640043"/>
                <a:chOff x="2824587" y="4811402"/>
                <a:chExt cx="2557561" cy="3640043"/>
              </a:xfrm>
            </p:grpSpPr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2824587" y="5181005"/>
                  <a:ext cx="2557561" cy="327044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366763" y="4811402"/>
                  <a:ext cx="7158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 smtClean="0"/>
                    <a:t>Library</a:t>
                  </a:r>
                  <a:endParaRPr lang="ko-KR" altLang="en-US" b="1" dirty="0"/>
                </a:p>
              </p:txBody>
            </p:sp>
          </p:grpSp>
          <p:sp>
            <p:nvSpPr>
              <p:cNvPr id="29" name="모서리가 둥근 직사각형 28"/>
              <p:cNvSpPr/>
              <p:nvPr/>
            </p:nvSpPr>
            <p:spPr>
              <a:xfrm>
                <a:off x="6238875" y="5283220"/>
                <a:ext cx="1800225" cy="12763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4000500" y="1228725"/>
                <a:ext cx="1800225" cy="12763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762125" y="3267075"/>
                <a:ext cx="1800225" cy="12763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4000500" y="3267075"/>
                <a:ext cx="1800225" cy="12763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6238875" y="3267075"/>
                <a:ext cx="1800225" cy="12763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762124" y="1253014"/>
                <a:ext cx="1800225" cy="12763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000499" y="5264259"/>
                <a:ext cx="1800225" cy="12763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807581" y="4891337"/>
                <a:ext cx="3105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/>
                  <a:t>Source </a:t>
                </a:r>
                <a:r>
                  <a:rPr lang="en-US" altLang="ko-KR" b="1" dirty="0"/>
                  <a:t>Code </a:t>
                </a:r>
                <a:r>
                  <a:rPr lang="en-US" altLang="ko-KR" b="1" dirty="0" smtClean="0"/>
                  <a:t>Management</a:t>
                </a:r>
                <a:endParaRPr lang="ko-KR" altLang="en-US" b="1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619487" y="2866036"/>
                <a:ext cx="1986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Web Framework</a:t>
                </a:r>
                <a:endParaRPr lang="ko-KR" altLang="en-US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724249" y="2898139"/>
                <a:ext cx="2186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Server Framework</a:t>
                </a:r>
                <a:endParaRPr lang="ko-KR" altLang="en-US" b="1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011579" y="2894078"/>
                <a:ext cx="269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err="1" smtClean="0"/>
                  <a:t>Packege</a:t>
                </a:r>
                <a:r>
                  <a:rPr lang="en-US" altLang="ko-KR" b="1" dirty="0" smtClean="0"/>
                  <a:t> Management</a:t>
                </a:r>
                <a:endParaRPr lang="en-US" altLang="ko-KR" b="1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862618" y="920234"/>
                <a:ext cx="1690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Cloud Service</a:t>
                </a:r>
                <a:endParaRPr lang="ko-KR" altLang="en-US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129886" y="4896475"/>
                <a:ext cx="1195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Database</a:t>
                </a:r>
                <a:endParaRPr lang="ko-KR" altLang="en-US" b="1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187036" y="854333"/>
                <a:ext cx="8242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CI/CD</a:t>
                </a:r>
                <a:endParaRPr lang="ko-KR" altLang="en-US" b="1" dirty="0"/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8285" y="1415447"/>
                <a:ext cx="1562100" cy="998008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028" y="1415447"/>
                <a:ext cx="945118" cy="945118"/>
              </a:xfrm>
              <a:prstGeom prst="rect">
                <a:avLst/>
              </a:prstGeom>
            </p:spPr>
          </p:pic>
          <p:grpSp>
            <p:nvGrpSpPr>
              <p:cNvPr id="45" name="그룹 44"/>
              <p:cNvGrpSpPr/>
              <p:nvPr/>
            </p:nvGrpSpPr>
            <p:grpSpPr>
              <a:xfrm>
                <a:off x="1764289" y="4894927"/>
                <a:ext cx="1800225" cy="1664643"/>
                <a:chOff x="59134" y="2534387"/>
                <a:chExt cx="1800225" cy="1664643"/>
              </a:xfrm>
            </p:grpSpPr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59134" y="2922680"/>
                  <a:ext cx="1800225" cy="127635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59134" y="2534387"/>
                  <a:ext cx="12506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 smtClean="0"/>
                    <a:t>Language</a:t>
                  </a:r>
                  <a:endParaRPr lang="ko-KR" altLang="en-US" b="1" dirty="0"/>
                </a:p>
              </p:txBody>
            </p:sp>
            <p:pic>
              <p:nvPicPr>
                <p:cNvPr id="62" name="그림 61"/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191" y="3258497"/>
                  <a:ext cx="909638" cy="573301"/>
                </a:xfrm>
                <a:prstGeom prst="rect">
                  <a:avLst/>
                </a:prstGeom>
              </p:spPr>
            </p:pic>
            <p:pic>
              <p:nvPicPr>
                <p:cNvPr id="63" name="그림 6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6993" y="3122228"/>
                  <a:ext cx="765017" cy="765018"/>
                </a:xfrm>
                <a:prstGeom prst="rect">
                  <a:avLst/>
                </a:prstGeom>
              </p:spPr>
            </p:pic>
          </p:grp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9043" y="3653296"/>
                <a:ext cx="643736" cy="643736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9101" y="3497416"/>
                <a:ext cx="1269446" cy="666459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8034" y="3687466"/>
                <a:ext cx="1499914" cy="749957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4971" y="3323082"/>
                <a:ext cx="1320854" cy="660427"/>
              </a:xfrm>
              <a:prstGeom prst="rect">
                <a:avLst/>
              </a:prstGeom>
            </p:spPr>
          </p:pic>
          <p:pic>
            <p:nvPicPr>
              <p:cNvPr id="50" name="Picture 42" descr="Amazon RDS for MariaDB – Amazon Web Services(AWS)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0835" y="5599467"/>
                <a:ext cx="1324458" cy="681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" name="그룹 50"/>
              <p:cNvGrpSpPr/>
              <p:nvPr/>
            </p:nvGrpSpPr>
            <p:grpSpPr>
              <a:xfrm>
                <a:off x="5786438" y="892747"/>
                <a:ext cx="2869055" cy="1635069"/>
                <a:chOff x="6824663" y="597472"/>
                <a:chExt cx="2869055" cy="1635069"/>
              </a:xfrm>
            </p:grpSpPr>
            <p:grpSp>
              <p:nvGrpSpPr>
                <p:cNvPr id="56" name="그룹 55"/>
                <p:cNvGrpSpPr/>
                <p:nvPr/>
              </p:nvGrpSpPr>
              <p:grpSpPr>
                <a:xfrm>
                  <a:off x="6824663" y="597472"/>
                  <a:ext cx="2869055" cy="1635069"/>
                  <a:chOff x="2325864" y="4822286"/>
                  <a:chExt cx="2869055" cy="1635069"/>
                </a:xfrm>
              </p:grpSpPr>
              <p:sp>
                <p:nvSpPr>
                  <p:cNvPr id="58" name="모서리가 둥근 직사각형 57"/>
                  <p:cNvSpPr/>
                  <p:nvPr/>
                </p:nvSpPr>
                <p:spPr>
                  <a:xfrm>
                    <a:off x="2824587" y="5181005"/>
                    <a:ext cx="1800225" cy="1276350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325864" y="4822286"/>
                    <a:ext cx="28690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b="1" dirty="0" smtClean="0"/>
                      <a:t>Team Collaboration Tool</a:t>
                    </a:r>
                    <a:endParaRPr lang="ko-KR" altLang="en-US" b="1" dirty="0"/>
                  </a:p>
                </p:txBody>
              </p:sp>
            </p:grpSp>
            <p:pic>
              <p:nvPicPr>
                <p:cNvPr id="57" name="그림 56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9559" y="1274184"/>
                  <a:ext cx="1155306" cy="391445"/>
                </a:xfrm>
                <a:prstGeom prst="rect">
                  <a:avLst/>
                </a:prstGeom>
              </p:spPr>
            </p:pic>
          </p:grp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7740" y="5643437"/>
                <a:ext cx="1062493" cy="443678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2" t="25085" r="9705" b="25646"/>
              <a:stretch/>
            </p:blipFill>
            <p:spPr>
              <a:xfrm>
                <a:off x="8833940" y="1469048"/>
                <a:ext cx="1088213" cy="761588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8126" y="3801346"/>
                <a:ext cx="607484" cy="748216"/>
              </a:xfrm>
              <a:prstGeom prst="rect">
                <a:avLst/>
              </a:prstGeom>
            </p:spPr>
          </p:pic>
          <p:pic>
            <p:nvPicPr>
              <p:cNvPr id="55" name="Picture 4" descr="https://pjreddie.com/media/image/yologo_2.png"/>
              <p:cNvPicPr>
                <a:picLocks noChangeAspect="1" noChangeArrowheads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8936" y="3900715"/>
                <a:ext cx="1097477" cy="5828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96038" y="5429110"/>
              <a:ext cx="923925" cy="7048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6884" y="5295889"/>
              <a:ext cx="786170" cy="78617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104273" y="1365783"/>
              <a:ext cx="1800225" cy="1276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	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24803" y="982254"/>
              <a:ext cx="1159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Software</a:t>
              </a:r>
              <a:endParaRPr lang="ko-KR" altLang="en-US" b="1" dirty="0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5029" y="1441494"/>
              <a:ext cx="1318710" cy="1176515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518696" y="114907"/>
            <a:ext cx="774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04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85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1420762" y="866776"/>
            <a:ext cx="10209263" cy="5810250"/>
            <a:chOff x="934987" y="771526"/>
            <a:chExt cx="10209263" cy="5810250"/>
          </a:xfrm>
        </p:grpSpPr>
        <p:sp>
          <p:nvSpPr>
            <p:cNvPr id="8" name="직사각형 7"/>
            <p:cNvSpPr/>
            <p:nvPr/>
          </p:nvSpPr>
          <p:spPr>
            <a:xfrm>
              <a:off x="1713463" y="1491604"/>
              <a:ext cx="9430787" cy="5090172"/>
            </a:xfrm>
            <a:prstGeom prst="rect">
              <a:avLst/>
            </a:prstGeom>
            <a:solidFill>
              <a:schemeClr val="bg1">
                <a:lumMod val="50000"/>
                <a:alpha val="98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697078" y="2024900"/>
              <a:ext cx="5758960" cy="27404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dk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55892" y="3001355"/>
              <a:ext cx="2605945" cy="1595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806512" y="3010233"/>
              <a:ext cx="2605945" cy="1595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77858" y="2610534"/>
              <a:ext cx="18403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/>
                <a:t>Back-End</a:t>
              </a:r>
              <a:endParaRPr lang="ko-KR" alt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52260" y="2609683"/>
              <a:ext cx="2102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/>
                <a:t>Front-End</a:t>
              </a:r>
              <a:endParaRPr lang="ko-KR" altLang="en-US" sz="2400" b="1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8485663" y="3183473"/>
              <a:ext cx="1699926" cy="387273"/>
              <a:chOff x="10426546" y="2329270"/>
              <a:chExt cx="1806187" cy="425279"/>
            </a:xfrm>
          </p:grpSpPr>
          <p:pic>
            <p:nvPicPr>
              <p:cNvPr id="40" name="Picture 26" descr="하이버네이트 - 해시넷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6895" y="2329270"/>
                <a:ext cx="1275838" cy="42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0426546" y="2352605"/>
                <a:ext cx="874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JPA</a:t>
                </a:r>
                <a:endParaRPr lang="ko-KR" altLang="en-US" b="1" dirty="0"/>
              </a:p>
            </p:txBody>
          </p:sp>
        </p:grpSp>
        <p:pic>
          <p:nvPicPr>
            <p:cNvPr id="17" name="Picture 40" descr="vue-next로 vuejs 3 미리 맛보기 + Fragments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9379" y="3704413"/>
              <a:ext cx="847051" cy="819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그룹 44"/>
            <p:cNvGrpSpPr/>
            <p:nvPr/>
          </p:nvGrpSpPr>
          <p:grpSpPr>
            <a:xfrm>
              <a:off x="9185280" y="1656823"/>
              <a:ext cx="1806589" cy="1405333"/>
              <a:chOff x="9234969" y="5054916"/>
              <a:chExt cx="1806589" cy="1405333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9482406" y="5409392"/>
                <a:ext cx="1472606" cy="105085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14" descr="초보를 위한 도커 안내서 - 도커란 무엇인가?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4969" y="5054916"/>
                <a:ext cx="949427" cy="819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2" descr="Amazon RDS for MariaDB – Amazon Web Services(AWS)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5860" y="5520008"/>
                <a:ext cx="1645698" cy="819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44" descr="부트스트랩 (프론트엔드 프레임워크) - 위키백과, 우리 모두의 백과사전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621" y="3698996"/>
              <a:ext cx="847051" cy="819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217026" y="3208947"/>
              <a:ext cx="847051" cy="33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VUE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798" y="3223767"/>
              <a:ext cx="1241205" cy="33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BootStrap</a:t>
              </a:r>
              <a:endParaRPr lang="ko-KR" altLang="en-US" dirty="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915" y="1625521"/>
              <a:ext cx="1024202" cy="99097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87" y="771526"/>
              <a:ext cx="2431791" cy="150323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907" y="1650832"/>
              <a:ext cx="790139" cy="319243"/>
            </a:xfrm>
            <a:prstGeom prst="rect">
              <a:avLst/>
            </a:prstGeom>
          </p:spPr>
        </p:pic>
        <p:cxnSp>
          <p:nvCxnSpPr>
            <p:cNvPr id="27" name="직선 화살표 연결선 26"/>
            <p:cNvCxnSpPr>
              <a:stCxn id="12" idx="2"/>
              <a:endCxn id="35" idx="0"/>
            </p:cNvCxnSpPr>
            <p:nvPr/>
          </p:nvCxnSpPr>
          <p:spPr>
            <a:xfrm flipH="1">
              <a:off x="7058490" y="4596852"/>
              <a:ext cx="375" cy="57032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3" idx="2"/>
              <a:endCxn id="33" idx="0"/>
            </p:cNvCxnSpPr>
            <p:nvPr/>
          </p:nvCxnSpPr>
          <p:spPr>
            <a:xfrm flipH="1">
              <a:off x="4103971" y="4605730"/>
              <a:ext cx="5514" cy="571352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2" idx="3"/>
              <a:endCxn id="19" idx="1"/>
            </p:cNvCxnSpPr>
            <p:nvPr/>
          </p:nvCxnSpPr>
          <p:spPr>
            <a:xfrm flipV="1">
              <a:off x="8361837" y="2066608"/>
              <a:ext cx="823443" cy="173249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왼쪽/오른쪽 화살표 30"/>
            <p:cNvSpPr/>
            <p:nvPr/>
          </p:nvSpPr>
          <p:spPr>
            <a:xfrm>
              <a:off x="5020798" y="3545273"/>
              <a:ext cx="1143241" cy="734899"/>
            </a:xfrm>
            <a:prstGeom prst="left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REST</a:t>
              </a:r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27548" y="1078337"/>
              <a:ext cx="3353077" cy="33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https://k3b107.p.ssafy.io</a:t>
              </a:r>
              <a:endParaRPr lang="ko-KR" altLang="en-US" b="1" dirty="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5665592" y="5167176"/>
              <a:ext cx="2785795" cy="1229281"/>
              <a:chOff x="5589392" y="5167176"/>
              <a:chExt cx="2785795" cy="1229281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5967181" y="5513408"/>
                <a:ext cx="1751062" cy="88304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ko-KR" b="1" dirty="0" smtClean="0"/>
                  <a:t>Tomcat</a:t>
                </a:r>
                <a:endParaRPr lang="ko-KR" altLang="en-US" b="1" dirty="0"/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7366" y="5591615"/>
                <a:ext cx="782922" cy="505014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5589392" y="5167176"/>
                <a:ext cx="2785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Web Application Server</a:t>
                </a:r>
                <a:endParaRPr lang="ko-KR" altLang="en-US" b="1" dirty="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346605" y="5177082"/>
              <a:ext cx="1514731" cy="33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Web Server</a:t>
              </a:r>
              <a:endParaRPr lang="ko-KR" altLang="en-US" b="1" dirty="0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3089379" y="5427356"/>
              <a:ext cx="1827705" cy="987240"/>
              <a:chOff x="3033057" y="5428352"/>
              <a:chExt cx="1827705" cy="987240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3109700" y="5532543"/>
                <a:ext cx="1751062" cy="883049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5941" y="5591615"/>
                <a:ext cx="774821" cy="749683"/>
              </a:xfrm>
              <a:prstGeom prst="rect">
                <a:avLst/>
              </a:prstGeom>
            </p:spPr>
          </p:pic>
          <p:grpSp>
            <p:nvGrpSpPr>
              <p:cNvPr id="54" name="그룹 53"/>
              <p:cNvGrpSpPr/>
              <p:nvPr/>
            </p:nvGrpSpPr>
            <p:grpSpPr>
              <a:xfrm>
                <a:off x="3033057" y="5428352"/>
                <a:ext cx="1175063" cy="906270"/>
                <a:chOff x="3033057" y="5428352"/>
                <a:chExt cx="1175063" cy="906270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3057" y="5428352"/>
                  <a:ext cx="1175063" cy="781763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>
                <a:blip r:embed="rId1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7209" y="6020551"/>
                  <a:ext cx="966761" cy="3140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031" y="3144506"/>
              <a:ext cx="1635479" cy="829961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123" y="4024288"/>
              <a:ext cx="1331296" cy="326051"/>
            </a:xfrm>
            <a:prstGeom prst="rect">
              <a:avLst/>
            </a:prstGeom>
          </p:spPr>
        </p:pic>
        <p:pic>
          <p:nvPicPr>
            <p:cNvPr id="6" name="Picture 2" descr="https://lab.ssafy.com/uploads/-/system/appearance/header_logo/1/ssafy_logo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8132" y="1596443"/>
              <a:ext cx="588036" cy="409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746693" y="1598838"/>
              <a:ext cx="2261655" cy="33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https://lab.ssafy.com/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208114" y="3846627"/>
              <a:ext cx="1184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Python</a:t>
              </a:r>
              <a:endParaRPr lang="ko-KR" altLang="en-US" b="1" dirty="0"/>
            </a:p>
          </p:txBody>
        </p:sp>
        <p:cxnSp>
          <p:nvCxnSpPr>
            <p:cNvPr id="60" name="직선 화살표 연결선 59"/>
            <p:cNvCxnSpPr>
              <a:stCxn id="12" idx="3"/>
              <a:endCxn id="59" idx="1"/>
            </p:cNvCxnSpPr>
            <p:nvPr/>
          </p:nvCxnSpPr>
          <p:spPr>
            <a:xfrm>
              <a:off x="8361837" y="3799104"/>
              <a:ext cx="846277" cy="232189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/>
            <p:cNvGrpSpPr/>
            <p:nvPr/>
          </p:nvGrpSpPr>
          <p:grpSpPr>
            <a:xfrm>
              <a:off x="8685124" y="4245656"/>
              <a:ext cx="2258006" cy="2087970"/>
              <a:chOff x="8633383" y="4245656"/>
              <a:chExt cx="2258006" cy="2087970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8633383" y="4245656"/>
                <a:ext cx="2258006" cy="208797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b="1" dirty="0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30350" y="4579182"/>
                <a:ext cx="607483" cy="748216"/>
              </a:xfrm>
              <a:prstGeom prst="rect">
                <a:avLst/>
              </a:prstGeom>
            </p:spPr>
          </p:pic>
          <p:pic>
            <p:nvPicPr>
              <p:cNvPr id="64" name="Picture 4" descr="https://pjreddie.com/media/image/yologo_2.png"/>
              <p:cNvPicPr>
                <a:picLocks noChangeAspect="1" noChangeArrowheads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616" y="4644635"/>
                <a:ext cx="1097477" cy="5828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89391" y="5427356"/>
                <a:ext cx="923925" cy="714375"/>
              </a:xfrm>
              <a:prstGeom prst="rect">
                <a:avLst/>
              </a:prstGeom>
            </p:spPr>
          </p:pic>
        </p:grp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6" y="2617988"/>
            <a:ext cx="1260000" cy="1260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3" y="3983815"/>
            <a:ext cx="1260000" cy="1260000"/>
          </a:xfrm>
          <a:prstGeom prst="rect">
            <a:avLst/>
          </a:prstGeom>
        </p:spPr>
      </p:pic>
      <p:cxnSp>
        <p:nvCxnSpPr>
          <p:cNvPr id="78" name="직선 화살표 연결선 77"/>
          <p:cNvCxnSpPr>
            <a:stCxn id="72" idx="3"/>
          </p:cNvCxnSpPr>
          <p:nvPr/>
        </p:nvCxnSpPr>
        <p:spPr>
          <a:xfrm>
            <a:off x="1452746" y="3247988"/>
            <a:ext cx="63763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endCxn id="73" idx="3"/>
          </p:cNvCxnSpPr>
          <p:nvPr/>
        </p:nvCxnSpPr>
        <p:spPr>
          <a:xfrm flipH="1">
            <a:off x="1451993" y="4613815"/>
            <a:ext cx="64713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5463993" y="3884293"/>
            <a:ext cx="133318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6BFC115-CDBD-4022-89C4-722F844875E3}"/>
              </a:ext>
            </a:extLst>
          </p:cNvPr>
          <p:cNvSpPr txBox="1"/>
          <p:nvPr/>
        </p:nvSpPr>
        <p:spPr>
          <a:xfrm>
            <a:off x="1398115" y="111011"/>
            <a:ext cx="4354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Century Schoolbook" panose="02040604050505020304" pitchFamily="18" charset="0"/>
                <a:ea typeface="Black Han Sans" pitchFamily="2" charset="-127"/>
              </a:rPr>
              <a:t>Web Architecture</a:t>
            </a:r>
            <a:endParaRPr lang="ko-KR" altLang="en-US" sz="4000" dirty="0">
              <a:latin typeface="Century Schoolbook" panose="02040604050505020304" pitchFamily="18" charset="0"/>
              <a:ea typeface="Black Han Sans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518696" y="114907"/>
            <a:ext cx="774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04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8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1420239" y="1578062"/>
            <a:ext cx="9430787" cy="5090172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3657404" y="5173309"/>
            <a:ext cx="1806589" cy="1405333"/>
            <a:chOff x="9234969" y="5054916"/>
            <a:chExt cx="1806589" cy="140533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9482406" y="5409392"/>
              <a:ext cx="1472606" cy="10508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4" descr="초보를 위한 도커 안내서 - 도커란 무엇인가?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969" y="5054916"/>
              <a:ext cx="949427" cy="819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2" descr="Amazon RDS for MariaDB – Amazon Web Services(AWS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5860" y="5520008"/>
              <a:ext cx="1645698" cy="819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744" b="90496" l="5570" r="87268">
                        <a14:foregroundMark x1="42175" y1="65702" x2="42175" y2="65702"/>
                        <a14:foregroundMark x1="19894" y1="42562" x2="19894" y2="42562"/>
                        <a14:foregroundMark x1="22546" y1="42149" x2="22546" y2="42149"/>
                      </a14:backgroundRemoval>
                    </a14:imgEffect>
                  </a14:imgLayer>
                </a14:imgProps>
              </a:ext>
            </a:extLst>
          </a:blip>
          <a:srcRect t="6456" r="7155"/>
          <a:stretch/>
        </p:blipFill>
        <p:spPr>
          <a:xfrm>
            <a:off x="3992358" y="1114154"/>
            <a:ext cx="1570997" cy="101603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54" y="992630"/>
            <a:ext cx="1199239" cy="1199239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6797173" y="3086544"/>
            <a:ext cx="2605945" cy="159549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858048" y="3086544"/>
            <a:ext cx="2605945" cy="159549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980014" y="2695723"/>
            <a:ext cx="184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Back-End</a:t>
            </a:r>
            <a:endParaRPr lang="ko-KR" altLang="en-US" sz="2400" b="1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87" y="3229695"/>
            <a:ext cx="1635479" cy="829961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79" y="4109477"/>
            <a:ext cx="1331296" cy="32605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24" y="3482024"/>
            <a:ext cx="607483" cy="748216"/>
          </a:xfrm>
          <a:prstGeom prst="rect">
            <a:avLst/>
          </a:prstGeom>
        </p:spPr>
      </p:pic>
      <p:pic>
        <p:nvPicPr>
          <p:cNvPr id="64" name="Picture 4" descr="https://pjreddie.com/media/image/yologo_2.png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780" y="3564730"/>
            <a:ext cx="1097477" cy="58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6919139" y="2633894"/>
            <a:ext cx="1376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Python</a:t>
            </a:r>
            <a:endParaRPr lang="ko-KR" altLang="en-US" sz="2400" b="1" dirty="0"/>
          </a:p>
        </p:txBody>
      </p:sp>
      <p:cxnSp>
        <p:nvCxnSpPr>
          <p:cNvPr id="82" name="직선 화살표 연결선 81"/>
          <p:cNvCxnSpPr>
            <a:stCxn id="77" idx="1"/>
            <a:endCxn id="65" idx="3"/>
          </p:cNvCxnSpPr>
          <p:nvPr/>
        </p:nvCxnSpPr>
        <p:spPr>
          <a:xfrm flipH="1">
            <a:off x="5463993" y="3884293"/>
            <a:ext cx="133318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19" idx="0"/>
            <a:endCxn id="65" idx="2"/>
          </p:cNvCxnSpPr>
          <p:nvPr/>
        </p:nvCxnSpPr>
        <p:spPr>
          <a:xfrm flipV="1">
            <a:off x="4132118" y="4682041"/>
            <a:ext cx="28903" cy="49126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3" y="857984"/>
            <a:ext cx="2431791" cy="15032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BFC115-CDBD-4022-89C4-722F844875E3}"/>
              </a:ext>
            </a:extLst>
          </p:cNvPr>
          <p:cNvSpPr txBox="1"/>
          <p:nvPr/>
        </p:nvSpPr>
        <p:spPr>
          <a:xfrm>
            <a:off x="1398115" y="111011"/>
            <a:ext cx="4588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Century Schoolbook" panose="02040604050505020304" pitchFamily="18" charset="0"/>
                <a:ea typeface="Black Han Sans" pitchFamily="2" charset="-127"/>
              </a:rPr>
              <a:t>Embedded System</a:t>
            </a:r>
            <a:endParaRPr lang="ko-KR" altLang="en-US" sz="4000" dirty="0">
              <a:latin typeface="Century Schoolbook" panose="02040604050505020304" pitchFamily="18" charset="0"/>
              <a:ea typeface="Black Han Sans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518696" y="114907"/>
            <a:ext cx="774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04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1" animBg="1"/>
      <p:bldP spid="77" grpId="0" animBg="1"/>
      <p:bldP spid="77" grpId="2" animBg="1"/>
      <p:bldP spid="65" grpId="0" animBg="1"/>
      <p:bldP spid="65" grpId="1" animBg="1"/>
      <p:bldP spid="65" grpId="2" animBg="1"/>
      <p:bldP spid="65" grpId="4" animBg="1"/>
      <p:bldP spid="68" grpId="0"/>
      <p:bldP spid="68" grpId="1"/>
      <p:bldP spid="68" grpId="2"/>
      <p:bldP spid="68" grpId="4"/>
      <p:bldP spid="80" grpId="0"/>
      <p:bldP spid="80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469ACB-4DD6-4F82-87B9-B9A316BA6146}"/>
              </a:ext>
            </a:extLst>
          </p:cNvPr>
          <p:cNvGrpSpPr/>
          <p:nvPr/>
        </p:nvGrpSpPr>
        <p:grpSpPr>
          <a:xfrm>
            <a:off x="3718335" y="279747"/>
            <a:ext cx="4755330" cy="914400"/>
            <a:chOff x="7105650" y="838200"/>
            <a:chExt cx="4755330" cy="914400"/>
          </a:xfrm>
        </p:grpSpPr>
        <p:pic>
          <p:nvPicPr>
            <p:cNvPr id="14" name="그래픽 2" descr="열린 인용 부호">
              <a:extLst>
                <a:ext uri="{FF2B5EF4-FFF2-40B4-BE49-F238E27FC236}">
                  <a16:creationId xmlns:a16="http://schemas.microsoft.com/office/drawing/2014/main" id="{DEE107BB-FAA9-47E1-8317-0D39D86C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105650" y="838200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5" descr="닫는 인용 부호">
              <a:extLst>
                <a:ext uri="{FF2B5EF4-FFF2-40B4-BE49-F238E27FC236}">
                  <a16:creationId xmlns:a16="http://schemas.microsoft.com/office/drawing/2014/main" id="{6E9085F9-5408-4A70-BED4-FAB576FFF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946580" y="8382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BFC115-CDBD-4022-89C4-722F844875E3}"/>
                </a:ext>
              </a:extLst>
            </p:cNvPr>
            <p:cNvSpPr txBox="1"/>
            <p:nvPr/>
          </p:nvSpPr>
          <p:spPr>
            <a:xfrm>
              <a:off x="8316168" y="1031352"/>
              <a:ext cx="23342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ea typeface="Black Han Sans" pitchFamily="2" charset="-127"/>
                </a:rPr>
                <a:t>팀원 소개</a:t>
              </a:r>
              <a:endParaRPr lang="ko-KR" altLang="en-US" sz="40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</p:grpSp>
      <p:pic>
        <p:nvPicPr>
          <p:cNvPr id="17" name="그림 16"/>
          <p:cNvPicPr preferRelativeResize="0"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3" y="2423586"/>
            <a:ext cx="180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직사각형 17"/>
          <p:cNvSpPr/>
          <p:nvPr/>
        </p:nvSpPr>
        <p:spPr>
          <a:xfrm>
            <a:off x="1073557" y="4965511"/>
            <a:ext cx="1616148" cy="512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팀장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/ </a:t>
            </a: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백엔드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904102" y="2411272"/>
            <a:ext cx="180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080672" y="2396732"/>
            <a:ext cx="180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57242" y="2396732"/>
            <a:ext cx="180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593873" y="2423586"/>
            <a:ext cx="180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직사각형 22"/>
          <p:cNvSpPr/>
          <p:nvPr/>
        </p:nvSpPr>
        <p:spPr>
          <a:xfrm>
            <a:off x="1387541" y="2014079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박재림</a:t>
            </a:r>
            <a:endParaRPr lang="ko-KR" altLang="en-US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55291" y="1968495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이동현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542090" y="2014079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이진용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445228" y="2026084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김성웅</a:t>
            </a:r>
            <a:endParaRPr lang="ko-KR" altLang="en-US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718660" y="1986132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박수철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379947" y="4957428"/>
            <a:ext cx="9252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백엔드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09726" y="4916732"/>
            <a:ext cx="14189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프론트엔드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42090" y="4965511"/>
            <a:ext cx="9252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백엔드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70332" y="5371922"/>
            <a:ext cx="14801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얼굴인식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29385" y="5371922"/>
            <a:ext cx="1247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객체 탐지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48813" y="5381018"/>
            <a:ext cx="1691489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서버 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디버깅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205694" y="5346292"/>
            <a:ext cx="1938351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서버 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/ </a:t>
            </a: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키오스크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19880" y="5323141"/>
            <a:ext cx="21066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Century Schoolbook" panose="02040604050505020304" pitchFamily="18" charset="0"/>
                <a:ea typeface="Black Han Sans"/>
              </a:rPr>
              <a:t>API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및 회원관리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46097DF-02D5-4CFF-A248-904DC1D2F117}"/>
              </a:ext>
            </a:extLst>
          </p:cNvPr>
          <p:cNvSpPr/>
          <p:nvPr/>
        </p:nvSpPr>
        <p:spPr>
          <a:xfrm>
            <a:off x="278470" y="1587306"/>
            <a:ext cx="806684" cy="8066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A3FC567-2482-4554-AC64-C8A4D7ED0DBF}"/>
              </a:ext>
            </a:extLst>
          </p:cNvPr>
          <p:cNvSpPr/>
          <p:nvPr/>
        </p:nvSpPr>
        <p:spPr>
          <a:xfrm>
            <a:off x="11416029" y="5963371"/>
            <a:ext cx="456760" cy="456760"/>
          </a:xfrm>
          <a:prstGeom prst="ellipse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9809214" y="4909946"/>
            <a:ext cx="14189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프론트</a:t>
            </a: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엔드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09275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60E76A-BB04-41C3-AB2D-98F9907BE65D}"/>
              </a:ext>
            </a:extLst>
          </p:cNvPr>
          <p:cNvSpPr txBox="1"/>
          <p:nvPr/>
        </p:nvSpPr>
        <p:spPr>
          <a:xfrm>
            <a:off x="3761066" y="2581275"/>
            <a:ext cx="444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ea typeface="Black Han Sans" pitchFamily="2" charset="-127"/>
              </a:rPr>
              <a:t>감사합니다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00B2EF7-4F20-48B6-AD0C-B9EAF78250C5}"/>
              </a:ext>
            </a:extLst>
          </p:cNvPr>
          <p:cNvSpPr/>
          <p:nvPr/>
        </p:nvSpPr>
        <p:spPr>
          <a:xfrm>
            <a:off x="8418550" y="3553722"/>
            <a:ext cx="265922" cy="2659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9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60E76A-BB04-41C3-AB2D-98F9907BE65D}"/>
              </a:ext>
            </a:extLst>
          </p:cNvPr>
          <p:cNvSpPr txBox="1"/>
          <p:nvPr/>
        </p:nvSpPr>
        <p:spPr>
          <a:xfrm>
            <a:off x="4907211" y="2581275"/>
            <a:ext cx="21531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  <a:ea typeface="Black Han Sans" pitchFamily="2" charset="-127"/>
              </a:rPr>
              <a:t>질문</a:t>
            </a:r>
            <a:endParaRPr lang="ko-KR" altLang="en-US" sz="8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00B2EF7-4F20-48B6-AD0C-B9EAF78250C5}"/>
              </a:ext>
            </a:extLst>
          </p:cNvPr>
          <p:cNvSpPr/>
          <p:nvPr/>
        </p:nvSpPr>
        <p:spPr>
          <a:xfrm>
            <a:off x="7481001" y="3518998"/>
            <a:ext cx="265922" cy="2659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F18238-5D24-4AC4-9AB4-80D269086FBC}"/>
              </a:ext>
            </a:extLst>
          </p:cNvPr>
          <p:cNvSpPr txBox="1"/>
          <p:nvPr/>
        </p:nvSpPr>
        <p:spPr>
          <a:xfrm>
            <a:off x="4268665" y="2262311"/>
            <a:ext cx="19800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bg1">
                    <a:lumMod val="8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lang="ko-KR" altLang="en-US" sz="11500" dirty="0">
              <a:solidFill>
                <a:schemeClr val="bg1">
                  <a:lumMod val="8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012CFC3-3FCC-4681-B25E-3534BFF431E8}"/>
              </a:ext>
            </a:extLst>
          </p:cNvPr>
          <p:cNvSpPr/>
          <p:nvPr/>
        </p:nvSpPr>
        <p:spPr>
          <a:xfrm>
            <a:off x="7894799" y="3372838"/>
            <a:ext cx="178576" cy="1785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E5150-BBB6-4377-A00B-549B2E3FC25E}"/>
              </a:ext>
            </a:extLst>
          </p:cNvPr>
          <p:cNvSpPr txBox="1"/>
          <p:nvPr/>
        </p:nvSpPr>
        <p:spPr>
          <a:xfrm>
            <a:off x="6410740" y="2685503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41444B"/>
                </a:solidFill>
                <a:ea typeface="Black Han Sans" pitchFamily="2" charset="-127"/>
              </a:rPr>
              <a:t>개요</a:t>
            </a:r>
            <a:endParaRPr lang="ko-KR" altLang="en-US" sz="6000" dirty="0">
              <a:solidFill>
                <a:srgbClr val="41444B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7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95D8CC16-F400-48DD-8DC0-9F02CEBC52B1}"/>
              </a:ext>
            </a:extLst>
          </p:cNvPr>
          <p:cNvSpPr/>
          <p:nvPr/>
        </p:nvSpPr>
        <p:spPr>
          <a:xfrm>
            <a:off x="9629647" y="3782943"/>
            <a:ext cx="413035" cy="353943"/>
          </a:xfrm>
          <a:prstGeom prst="ellipse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CA22A-6A39-44A4-B037-92BE7F32BC7E}"/>
              </a:ext>
            </a:extLst>
          </p:cNvPr>
          <p:cNvSpPr txBox="1"/>
          <p:nvPr/>
        </p:nvSpPr>
        <p:spPr>
          <a:xfrm>
            <a:off x="1945083" y="3429000"/>
            <a:ext cx="8028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에스코어 드림 9 Black" panose="020B0A03030302020204" pitchFamily="34" charset="-127"/>
                <a:ea typeface="Black Han Sans"/>
              </a:rPr>
              <a:t>얼굴인식</a:t>
            </a:r>
            <a:r>
              <a:rPr lang="ko-KR" altLang="en-US" sz="4000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Black Han Sans"/>
              </a:rPr>
              <a:t>을 활용한</a:t>
            </a:r>
            <a:r>
              <a:rPr lang="ko-KR" altLang="en-US" sz="4000" b="1" dirty="0">
                <a:latin typeface="에스코어 드림 9 Black" panose="020B0A03030302020204" pitchFamily="34" charset="-127"/>
                <a:ea typeface="Black Han Sans"/>
              </a:rPr>
              <a:t> 스마트 </a:t>
            </a:r>
            <a:r>
              <a:rPr lang="ko-KR" altLang="en-US" sz="4000" b="1" dirty="0" err="1">
                <a:latin typeface="에스코어 드림 9 Black" panose="020B0A03030302020204" pitchFamily="34" charset="-127"/>
                <a:ea typeface="Black Han Sans"/>
              </a:rPr>
              <a:t>키오스크</a:t>
            </a:r>
            <a:endParaRPr lang="ko-KR" altLang="en-US" sz="4000" b="1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Black Ha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FE301-BD69-4968-8167-2C92D2B32329}"/>
              </a:ext>
            </a:extLst>
          </p:cNvPr>
          <p:cNvSpPr txBox="1"/>
          <p:nvPr/>
        </p:nvSpPr>
        <p:spPr>
          <a:xfrm>
            <a:off x="533610" y="2560512"/>
            <a:ext cx="134203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0" dirty="0">
                <a:solidFill>
                  <a:srgbClr val="8C8C8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“</a:t>
            </a:r>
            <a:endParaRPr lang="ko-KR" altLang="en-US" sz="16000" dirty="0">
              <a:solidFill>
                <a:srgbClr val="8C8C8C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3DDFDF-F0F6-468E-878C-5DC480234822}"/>
              </a:ext>
            </a:extLst>
          </p:cNvPr>
          <p:cNvSpPr txBox="1"/>
          <p:nvPr/>
        </p:nvSpPr>
        <p:spPr>
          <a:xfrm>
            <a:off x="10477187" y="2533649"/>
            <a:ext cx="134203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0" dirty="0">
                <a:solidFill>
                  <a:srgbClr val="8C8C8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”</a:t>
            </a:r>
            <a:endParaRPr lang="ko-KR" altLang="en-US" sz="16000" dirty="0">
              <a:solidFill>
                <a:srgbClr val="8C8C8C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1132040" y="598288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01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CB1397-CDE0-4D00-A68C-BFEE0EC34214}"/>
              </a:ext>
            </a:extLst>
          </p:cNvPr>
          <p:cNvSpPr txBox="1"/>
          <p:nvPr/>
        </p:nvSpPr>
        <p:spPr>
          <a:xfrm>
            <a:off x="2083723" y="659843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>
                  <a:outerShdw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Black Han Sans"/>
              </a:rPr>
              <a:t>한 줄 요약</a:t>
            </a:r>
            <a:endParaRPr lang="ko-KR" altLang="en-US" sz="4000" dirty="0">
              <a:effectLst>
                <a:outerShdw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77663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1132040" y="598288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01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CB1397-CDE0-4D00-A68C-BFEE0EC34214}"/>
              </a:ext>
            </a:extLst>
          </p:cNvPr>
          <p:cNvSpPr txBox="1"/>
          <p:nvPr/>
        </p:nvSpPr>
        <p:spPr>
          <a:xfrm>
            <a:off x="2083723" y="636693"/>
            <a:ext cx="230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>
                  <a:outerShdw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Black Han Sans"/>
              </a:rPr>
              <a:t>기획 배경</a:t>
            </a:r>
            <a:endParaRPr lang="ko-KR" altLang="en-US" sz="4000" dirty="0">
              <a:effectLst>
                <a:outerShdw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Black Han Sans"/>
            </a:endParaRPr>
          </a:p>
        </p:txBody>
      </p:sp>
      <p:pic>
        <p:nvPicPr>
          <p:cNvPr id="3076" name="Picture 4" descr="배민으로 주문하면 5G 로봇이 배달&quot;… '언택트' 혁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1" b="8832"/>
          <a:stretch/>
        </p:blipFill>
        <p:spPr bwMode="auto">
          <a:xfrm>
            <a:off x="7176585" y="1989081"/>
            <a:ext cx="3559899" cy="3447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쓱 지나만가도, 인증 OK - 아시아경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7" y="1950174"/>
            <a:ext cx="5238750" cy="3486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688B3A-C79B-4795-BD05-43D4FD8F3D7B}"/>
              </a:ext>
            </a:extLst>
          </p:cNvPr>
          <p:cNvSpPr txBox="1"/>
          <p:nvPr/>
        </p:nvSpPr>
        <p:spPr>
          <a:xfrm>
            <a:off x="2478189" y="5757157"/>
            <a:ext cx="2237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얼굴인식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88B3A-C79B-4795-BD05-43D4FD8F3D7B}"/>
              </a:ext>
            </a:extLst>
          </p:cNvPr>
          <p:cNvSpPr txBox="1"/>
          <p:nvPr/>
        </p:nvSpPr>
        <p:spPr>
          <a:xfrm>
            <a:off x="8260446" y="5757158"/>
            <a:ext cx="186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언택트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43466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1132040" y="598288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에스코어 드림 9 Black" panose="020B0A03030302020204" pitchFamily="34" charset="-127"/>
              </a:rPr>
              <a:t>01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에스코어 드림 9 Black" panose="020B0A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CB1397-CDE0-4D00-A68C-BFEE0EC34214}"/>
              </a:ext>
            </a:extLst>
          </p:cNvPr>
          <p:cNvSpPr txBox="1"/>
          <p:nvPr/>
        </p:nvSpPr>
        <p:spPr>
          <a:xfrm>
            <a:off x="2083723" y="636693"/>
            <a:ext cx="230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>
                  <a:outerShdw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Black Han Sans"/>
              </a:rPr>
              <a:t>기획 배경</a:t>
            </a:r>
            <a:endParaRPr lang="ko-KR" altLang="en-US" sz="4000" dirty="0">
              <a:effectLst>
                <a:outerShdw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Black Ha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5" b="99425" l="2000" r="96000"/>
                    </a14:imgEffect>
                  </a14:imgLayer>
                </a14:imgProps>
              </a:ext>
            </a:extLst>
          </a:blip>
          <a:srcRect t="-920" r="38845" b="920"/>
          <a:stretch/>
        </p:blipFill>
        <p:spPr>
          <a:xfrm>
            <a:off x="4868285" y="1456339"/>
            <a:ext cx="3137795" cy="5101629"/>
          </a:xfrm>
          <a:prstGeom prst="rect">
            <a:avLst/>
          </a:prstGeom>
        </p:spPr>
      </p:pic>
      <p:pic>
        <p:nvPicPr>
          <p:cNvPr id="4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68285" y="69640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1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10" dur="2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F18238-5D24-4AC4-9AB4-80D269086FBC}"/>
              </a:ext>
            </a:extLst>
          </p:cNvPr>
          <p:cNvSpPr txBox="1"/>
          <p:nvPr/>
        </p:nvSpPr>
        <p:spPr>
          <a:xfrm>
            <a:off x="3689931" y="2435931"/>
            <a:ext cx="195117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>
                    <a:lumMod val="8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ko-KR" altLang="en-US" sz="11500" dirty="0">
              <a:solidFill>
                <a:schemeClr val="bg1">
                  <a:lumMod val="8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012CFC3-3FCC-4681-B25E-3534BFF431E8}"/>
              </a:ext>
            </a:extLst>
          </p:cNvPr>
          <p:cNvSpPr/>
          <p:nvPr/>
        </p:nvSpPr>
        <p:spPr>
          <a:xfrm>
            <a:off x="8193072" y="3592757"/>
            <a:ext cx="178576" cy="1785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E5150-BBB6-4377-A00B-549B2E3FC25E}"/>
              </a:ext>
            </a:extLst>
          </p:cNvPr>
          <p:cNvSpPr txBox="1"/>
          <p:nvPr/>
        </p:nvSpPr>
        <p:spPr>
          <a:xfrm>
            <a:off x="5893552" y="2841538"/>
            <a:ext cx="24016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 smtClean="0">
                <a:solidFill>
                  <a:srgbClr val="41444B"/>
                </a:solidFill>
                <a:ea typeface="Black Han Sans" pitchFamily="2" charset="-127"/>
              </a:rPr>
              <a:t>차별점</a:t>
            </a:r>
            <a:endParaRPr lang="ko-KR" altLang="en-US" sz="6000" dirty="0">
              <a:solidFill>
                <a:srgbClr val="41444B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44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67" y="1166646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6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3BB786D-F779-4477-B6D9-97226140ED95}"/>
              </a:ext>
            </a:extLst>
          </p:cNvPr>
          <p:cNvSpPr txBox="1"/>
          <p:nvPr/>
        </p:nvSpPr>
        <p:spPr>
          <a:xfrm>
            <a:off x="1132040" y="598288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Century Schoolbook" panose="02040604050505020304" pitchFamily="18" charset="0"/>
                <a:ea typeface="나눔스퀘어 ExtraBold" panose="020B0600000101010101" pitchFamily="50" charset="-127"/>
              </a:rPr>
              <a:t>02</a:t>
            </a:r>
            <a:endParaRPr lang="ko-KR" alt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Century Schoolbook" panose="020406040505050203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CB1397-CDE0-4D00-A68C-BFEE0EC34214}"/>
              </a:ext>
            </a:extLst>
          </p:cNvPr>
          <p:cNvSpPr txBox="1"/>
          <p:nvPr/>
        </p:nvSpPr>
        <p:spPr>
          <a:xfrm>
            <a:off x="2083723" y="659843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effectLst>
                  <a:outerShdw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에스코어 드림 9 Black" panose="020B0A03030302020204" pitchFamily="34" charset="-127"/>
                <a:ea typeface="Black Han Sans"/>
              </a:rPr>
              <a:t>차별점</a:t>
            </a:r>
            <a:endParaRPr lang="ko-KR" altLang="en-US" sz="4000" dirty="0">
              <a:effectLst>
                <a:outerShdw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에스코어 드림 9 Black" panose="020B0A03030302020204" pitchFamily="34" charset="-127"/>
              <a:ea typeface="Black Ha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6D255-CDBE-40F4-97DE-E1275C1273C5}"/>
              </a:ext>
            </a:extLst>
          </p:cNvPr>
          <p:cNvSpPr txBox="1"/>
          <p:nvPr/>
        </p:nvSpPr>
        <p:spPr>
          <a:xfrm>
            <a:off x="365664" y="6035934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26EE3D-C04D-43BD-8570-D1BFBB1F6875}"/>
              </a:ext>
            </a:extLst>
          </p:cNvPr>
          <p:cNvCxnSpPr>
            <a:cxnSpLocks/>
          </p:cNvCxnSpPr>
          <p:nvPr/>
        </p:nvCxnSpPr>
        <p:spPr>
          <a:xfrm>
            <a:off x="617656" y="2506616"/>
            <a:ext cx="10963878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E3BDEEF-5555-48BB-95B3-CF5E74B2F3C0}"/>
              </a:ext>
            </a:extLst>
          </p:cNvPr>
          <p:cNvCxnSpPr>
            <a:cxnSpLocks/>
          </p:cNvCxnSpPr>
          <p:nvPr/>
        </p:nvCxnSpPr>
        <p:spPr>
          <a:xfrm>
            <a:off x="714960" y="6323129"/>
            <a:ext cx="10866574" cy="0"/>
          </a:xfrm>
          <a:prstGeom prst="line">
            <a:avLst/>
          </a:prstGeom>
          <a:ln w="3810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688B3A-C79B-4795-BD05-43D4FD8F3D7B}"/>
              </a:ext>
            </a:extLst>
          </p:cNvPr>
          <p:cNvSpPr txBox="1"/>
          <p:nvPr/>
        </p:nvSpPr>
        <p:spPr>
          <a:xfrm>
            <a:off x="605500" y="1577979"/>
            <a:ext cx="449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Black Han Sans"/>
              </a:rPr>
              <a:t>얼굴인식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05366" y="3090974"/>
            <a:ext cx="2863645" cy="33142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06" y="3860177"/>
            <a:ext cx="2360423" cy="23604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47" y="3842175"/>
            <a:ext cx="1617267" cy="1617267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573788" y="2454052"/>
            <a:ext cx="3609879" cy="1406126"/>
            <a:chOff x="7838215" y="1257300"/>
            <a:chExt cx="3635748" cy="18024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38215" y="1257300"/>
              <a:ext cx="3635748" cy="180242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27069" y="1657279"/>
              <a:ext cx="2681654" cy="828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latin typeface="배달의민족 도현" panose="020B0600000101010101" pitchFamily="50" charset="-127"/>
                  <a:ea typeface="Black Han Sans"/>
                </a:rPr>
                <a:t>회원입니다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15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837</Words>
  <Application>Microsoft Office PowerPoint</Application>
  <PresentationFormat>와이드스크린</PresentationFormat>
  <Paragraphs>212</Paragraphs>
  <Slides>26</Slides>
  <Notes>26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Century Schoolbook</vt:lpstr>
      <vt:lpstr>에스코어 드림 3 Light</vt:lpstr>
      <vt:lpstr>나눔스퀘어 ExtraBold</vt:lpstr>
      <vt:lpstr>에스코어 드림 5 Medium</vt:lpstr>
      <vt:lpstr>Black Han Sans</vt:lpstr>
      <vt:lpstr>배달의민족 도현</vt:lpstr>
      <vt:lpstr>맑은 고딕</vt:lpstr>
      <vt:lpstr>Noto Sans CJK KR Black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나영</dc:creator>
  <cp:lastModifiedBy>multicampus</cp:lastModifiedBy>
  <cp:revision>86</cp:revision>
  <dcterms:created xsi:type="dcterms:W3CDTF">2020-08-21T13:49:36Z</dcterms:created>
  <dcterms:modified xsi:type="dcterms:W3CDTF">2020-11-15T15:31:11Z</dcterms:modified>
</cp:coreProperties>
</file>